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58" r:id="rId4"/>
    <p:sldId id="260" r:id="rId5"/>
    <p:sldId id="262" r:id="rId6"/>
    <p:sldId id="261" r:id="rId7"/>
    <p:sldId id="264" r:id="rId8"/>
    <p:sldId id="266" r:id="rId9"/>
    <p:sldId id="267" r:id="rId10"/>
    <p:sldId id="263" r:id="rId11"/>
    <p:sldId id="268" r:id="rId12"/>
    <p:sldId id="269" r:id="rId13"/>
    <p:sldId id="265" r:id="rId14"/>
    <p:sldId id="271" r:id="rId15"/>
    <p:sldId id="273" r:id="rId16"/>
    <p:sldId id="272" r:id="rId17"/>
    <p:sldId id="274" r:id="rId18"/>
    <p:sldId id="270" r:id="rId19"/>
    <p:sldId id="281" r:id="rId20"/>
    <p:sldId id="275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5" autoAdjust="0"/>
    <p:restoredTop sz="94660"/>
  </p:normalViewPr>
  <p:slideViewPr>
    <p:cSldViewPr>
      <p:cViewPr varScale="1">
        <p:scale>
          <a:sx n="73" d="100"/>
          <a:sy n="73" d="100"/>
        </p:scale>
        <p:origin x="14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 b="1" dirty="0"/>
              <a:t>Število nalog</a:t>
            </a:r>
          </a:p>
        </c:rich>
      </c:tx>
      <c:layout>
        <c:manualLayout>
          <c:xMode val="edge"/>
          <c:yMode val="edge"/>
          <c:x val="0.4892173596873074"/>
          <c:y val="0.1100916901000794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96509817049203E-2"/>
          <c:y val="2.7603929780101455E-2"/>
          <c:w val="0.92406268434686711"/>
          <c:h val="0.77356519167498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[opravljanje_domacih_nalog.xlsx]List1!$A$3</c:f>
              <c:strCache>
                <c:ptCount val="1"/>
                <c:pt idx="0">
                  <c:v>število nalog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[opravljanje_domacih_nalog.xlsx]List1!$B$2:$J$2</c:f>
              <c:strCache>
                <c:ptCount val="9"/>
                <c:pt idx="0">
                  <c:v>1. razred</c:v>
                </c:pt>
                <c:pt idx="1">
                  <c:v>2. razrede</c:v>
                </c:pt>
                <c:pt idx="2">
                  <c:v>3. razred</c:v>
                </c:pt>
                <c:pt idx="3">
                  <c:v>4. razred</c:v>
                </c:pt>
                <c:pt idx="4">
                  <c:v>5. razred</c:v>
                </c:pt>
                <c:pt idx="5">
                  <c:v>6. razred</c:v>
                </c:pt>
                <c:pt idx="6">
                  <c:v>7. razred</c:v>
                </c:pt>
                <c:pt idx="7">
                  <c:v>8. razred</c:v>
                </c:pt>
                <c:pt idx="8">
                  <c:v>9. razred</c:v>
                </c:pt>
              </c:strCache>
            </c:strRef>
          </c:cat>
          <c:val>
            <c:numRef>
              <c:f>[opravljanje_domacih_nalog.xlsx]List1!$B$3:$J$3</c:f>
              <c:numCache>
                <c:formatCode>General</c:formatCode>
                <c:ptCount val="9"/>
                <c:pt idx="0">
                  <c:v>12</c:v>
                </c:pt>
                <c:pt idx="1">
                  <c:v>23</c:v>
                </c:pt>
                <c:pt idx="2">
                  <c:v>26</c:v>
                </c:pt>
                <c:pt idx="3">
                  <c:v>32</c:v>
                </c:pt>
                <c:pt idx="4">
                  <c:v>20</c:v>
                </c:pt>
                <c:pt idx="5">
                  <c:v>19</c:v>
                </c:pt>
                <c:pt idx="6">
                  <c:v>16</c:v>
                </c:pt>
                <c:pt idx="7">
                  <c:v>24</c:v>
                </c:pt>
                <c:pt idx="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9-4901-91B9-611BC4908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09504"/>
        <c:axId val="107911808"/>
      </c:barChart>
      <c:catAx>
        <c:axId val="10790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7911808"/>
        <c:crosses val="autoZero"/>
        <c:auto val="1"/>
        <c:lblAlgn val="ctr"/>
        <c:lblOffset val="100"/>
        <c:noMultiLvlLbl val="0"/>
      </c:catAx>
      <c:valAx>
        <c:axId val="1079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790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200" b="1"/>
              <a:t>Delež učencev, ki NE opravijo DN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401036115027109E-2"/>
          <c:y val="0.19486111111111112"/>
          <c:w val="0.9321317149766759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[opravljanje_domacih_nalog.xlsx]List1!$A$30</c:f>
              <c:strCache>
                <c:ptCount val="1"/>
                <c:pt idx="0">
                  <c:v>delež učencev, ki NE opravijo DN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[opravljanje_domacih_nalog.xlsx]List1!$B$29:$J$29</c:f>
              <c:strCache>
                <c:ptCount val="9"/>
                <c:pt idx="0">
                  <c:v>1. razred</c:v>
                </c:pt>
                <c:pt idx="1">
                  <c:v>2. razrede</c:v>
                </c:pt>
                <c:pt idx="2">
                  <c:v>3. razred</c:v>
                </c:pt>
                <c:pt idx="3">
                  <c:v>4. razred</c:v>
                </c:pt>
                <c:pt idx="4">
                  <c:v>5. razred</c:v>
                </c:pt>
                <c:pt idx="5">
                  <c:v>6. razred</c:v>
                </c:pt>
                <c:pt idx="6">
                  <c:v>7. razred</c:v>
                </c:pt>
                <c:pt idx="7">
                  <c:v>8. razred</c:v>
                </c:pt>
                <c:pt idx="8">
                  <c:v>9. razred</c:v>
                </c:pt>
              </c:strCache>
            </c:strRef>
          </c:cat>
          <c:val>
            <c:numRef>
              <c:f>[opravljanje_domacih_nalog.xlsx]List1!$B$30:$J$30</c:f>
              <c:numCache>
                <c:formatCode>0.000</c:formatCode>
                <c:ptCount val="9"/>
                <c:pt idx="0">
                  <c:v>7.0000000000000007E-2</c:v>
                </c:pt>
                <c:pt idx="1">
                  <c:v>0.02</c:v>
                </c:pt>
                <c:pt idx="2">
                  <c:v>0.08</c:v>
                </c:pt>
                <c:pt idx="3">
                  <c:v>0.1</c:v>
                </c:pt>
                <c:pt idx="4">
                  <c:v>0.11</c:v>
                </c:pt>
                <c:pt idx="5">
                  <c:v>0.16</c:v>
                </c:pt>
                <c:pt idx="6">
                  <c:v>0.20499999999999999</c:v>
                </c:pt>
                <c:pt idx="7">
                  <c:v>0.24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C-48BB-8058-93737A6FA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503808"/>
        <c:axId val="112521984"/>
      </c:barChart>
      <c:catAx>
        <c:axId val="1125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521984"/>
        <c:crosses val="autoZero"/>
        <c:auto val="1"/>
        <c:lblAlgn val="ctr"/>
        <c:lblOffset val="100"/>
        <c:noMultiLvlLbl val="0"/>
      </c:catAx>
      <c:valAx>
        <c:axId val="1125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125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25247885680956E-2"/>
          <c:y val="2.1269841269841269E-2"/>
          <c:w val="0.91723771507728202"/>
          <c:h val="0.73358486439195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29</c:v>
                </c:pt>
                <c:pt idx="1">
                  <c:v>24</c:v>
                </c:pt>
                <c:pt idx="2">
                  <c:v>8</c:v>
                </c:pt>
                <c:pt idx="3">
                  <c:v>10</c:v>
                </c:pt>
                <c:pt idx="4">
                  <c:v>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A-40EF-A8B3-C896FFA2F67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88A-40EF-A8B3-C896FFA2F67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088A-40EF-A8B3-C896FFA2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09472"/>
        <c:axId val="123611008"/>
      </c:barChart>
      <c:catAx>
        <c:axId val="1236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611008"/>
        <c:crosses val="autoZero"/>
        <c:auto val="1"/>
        <c:lblAlgn val="ctr"/>
        <c:lblOffset val="100"/>
        <c:noMultiLvlLbl val="0"/>
      </c:catAx>
      <c:valAx>
        <c:axId val="12361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6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16</c:v>
                </c:pt>
                <c:pt idx="1">
                  <c:v>29</c:v>
                </c:pt>
                <c:pt idx="2">
                  <c:v>1</c:v>
                </c:pt>
                <c:pt idx="3">
                  <c:v>8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9-41D9-89FD-409E02CE57D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4319-41D9-89FD-409E02CE57D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4319-41D9-89FD-409E02CE5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71680"/>
        <c:axId val="123673216"/>
      </c:barChart>
      <c:catAx>
        <c:axId val="1236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673216"/>
        <c:crosses val="autoZero"/>
        <c:auto val="1"/>
        <c:lblAlgn val="ctr"/>
        <c:lblOffset val="100"/>
        <c:noMultiLvlLbl val="0"/>
      </c:catAx>
      <c:valAx>
        <c:axId val="1236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6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Nizi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44</c:v>
                </c:pt>
                <c:pt idx="1">
                  <c:v>21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0-4CD8-87E9-FD2FFCEA7FD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76E0-4CD8-87E9-FD2FFCEA7FD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Stolpec2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List1!$A$2:$A$7</c:f>
              <c:strCache>
                <c:ptCount val="6"/>
                <c:pt idx="0">
                  <c:v>Nalogo naredi kasneje.</c:v>
                </c:pt>
                <c:pt idx="1">
                  <c:v>Starši se pogovrijo.</c:v>
                </c:pt>
                <c:pt idx="2">
                  <c:v>Starši ukrepajo (več učenja …).</c:v>
                </c:pt>
                <c:pt idx="3">
                  <c:v>Starši otroka kaznujejo (prepovedi).</c:v>
                </c:pt>
                <c:pt idx="4">
                  <c:v>Starši ne storijo ničesar.</c:v>
                </c:pt>
                <c:pt idx="5">
                  <c:v>Otrok ima vedno domačo nalogo.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76E0-4CD8-87E9-FD2FFCEA7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99968"/>
        <c:axId val="123701504"/>
      </c:barChart>
      <c:catAx>
        <c:axId val="1236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701504"/>
        <c:crosses val="autoZero"/>
        <c:auto val="1"/>
        <c:lblAlgn val="ctr"/>
        <c:lblOffset val="100"/>
        <c:noMultiLvlLbl val="0"/>
      </c:catAx>
      <c:valAx>
        <c:axId val="1237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369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ED14-FFB6-420D-AD77-3C0031801031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C09F-D1BF-4ADF-928F-488834DD67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96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2C09F-D1BF-4ADF-928F-488834DD6788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1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A8096A-AC10-4F06-A0C6-CD1FD34BE710}" type="datetimeFigureOut">
              <a:rPr lang="sl-SI" smtClean="0"/>
              <a:t>4. 10. 2018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B8389D-2D7F-46CF-9D5C-2AC14A1D0A4A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807"/>
            <a:ext cx="1512695" cy="647222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251520" y="908720"/>
            <a:ext cx="8568952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7016484" y="578419"/>
            <a:ext cx="180398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100" b="1" dirty="0" smtClean="0">
                <a:solidFill>
                  <a:schemeClr val="tx2">
                    <a:lumMod val="75000"/>
                  </a:schemeClr>
                </a:solidFill>
              </a:rPr>
              <a:t>Prednostna naloga </a:t>
            </a:r>
            <a:endParaRPr lang="sl-SI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27584" y="1556792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solidFill>
                  <a:schemeClr val="bg2">
                    <a:lumMod val="25000"/>
                  </a:schemeClr>
                </a:solidFill>
              </a:rPr>
              <a:t>Domače </a:t>
            </a:r>
            <a:r>
              <a:rPr lang="sl-SI" sz="4400" b="1" dirty="0" smtClean="0">
                <a:solidFill>
                  <a:schemeClr val="bg1"/>
                </a:solidFill>
              </a:rPr>
              <a:t>naloge</a:t>
            </a:r>
          </a:p>
          <a:p>
            <a:pPr algn="ctr"/>
            <a:r>
              <a:rPr lang="sl-SI" sz="2800" b="1" dirty="0" smtClean="0">
                <a:solidFill>
                  <a:schemeClr val="bg2">
                    <a:lumMod val="25000"/>
                  </a:schemeClr>
                </a:solidFill>
              </a:rPr>
              <a:t>prednostna naloga</a:t>
            </a:r>
          </a:p>
          <a:p>
            <a:pPr algn="ctr"/>
            <a:r>
              <a:rPr lang="sl-SI" sz="2800" b="1" dirty="0" smtClean="0">
                <a:solidFill>
                  <a:schemeClr val="bg2">
                    <a:lumMod val="25000"/>
                  </a:schemeClr>
                </a:solidFill>
              </a:rPr>
              <a:t>2016/17 – 2017/18</a:t>
            </a:r>
            <a:endParaRPr lang="sl-SI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74102" y="3300661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 smtClean="0"/>
              <a:t>Pripravil strokovni aktiv za opredelitev pomanjkljivosti in predlagane izboljšave na področju delanja DN  :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695085" y="5949280"/>
            <a:ext cx="168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Februar, 2018</a:t>
            </a:r>
            <a:endParaRPr lang="sl-S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537471" y="3746872"/>
            <a:ext cx="3361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Marjeta Dobravec, Marija Medja, Bernarda Mikelj,  Martina M. </a:t>
            </a:r>
            <a:r>
              <a:rPr lang="sl-SI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Sabalić</a:t>
            </a:r>
            <a:endParaRPr lang="sl-SI" sz="1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Mojca Odar, Nežka Košnik,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Marinka Soklič, Nataša Mrak,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Anita Zupanc, Alenka Rozman, 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Mina Pavliha, Nataša Stare,</a:t>
            </a:r>
          </a:p>
          <a:p>
            <a:r>
              <a:rPr lang="sl-SI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pomočnica ravnateljice Jana Komac,  ravnateljica Mojca Rozman</a:t>
            </a:r>
            <a:endParaRPr lang="sl-SI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1072289" y="562163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Pomen DN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292080" y="0"/>
            <a:ext cx="115212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10" name="Slika 9"/>
          <p:cNvPicPr/>
          <p:nvPr/>
        </p:nvPicPr>
        <p:blipFill rotWithShape="1">
          <a:blip r:embed="rId2"/>
          <a:srcRect l="5733" t="21506" r="9851" b="12050"/>
          <a:stretch/>
        </p:blipFill>
        <p:spPr bwMode="auto">
          <a:xfrm>
            <a:off x="539552" y="908720"/>
            <a:ext cx="4752528" cy="2549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https://www.1ka.si/admin/survey/pChart/Cache/e1bafa31ffc10b2ac596a3b366e7ef2d?15160254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3" r="15682"/>
          <a:stretch/>
        </p:blipFill>
        <p:spPr bwMode="auto">
          <a:xfrm>
            <a:off x="611560" y="3601925"/>
            <a:ext cx="4824536" cy="267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Raven povezovalnik 11"/>
          <p:cNvCxnSpPr/>
          <p:nvPr/>
        </p:nvCxnSpPr>
        <p:spPr>
          <a:xfrm>
            <a:off x="2951820" y="1268760"/>
            <a:ext cx="10801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932961" y="4005064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3707904" y="2348880"/>
            <a:ext cx="10801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932961" y="4797152"/>
            <a:ext cx="187419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3455876" y="3068960"/>
            <a:ext cx="115212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>
            <a:off x="1189607" y="5013176"/>
            <a:ext cx="165618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>
            <a:off x="971600" y="3068960"/>
            <a:ext cx="10460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891961" y="6003241"/>
            <a:ext cx="201820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>
            <a:off x="2877177" y="3356992"/>
            <a:ext cx="101806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>
            <a:off x="1594025" y="5517232"/>
            <a:ext cx="130609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4" name="PoljeZBesedilom 1023"/>
          <p:cNvSpPr txBox="1"/>
          <p:nvPr/>
        </p:nvSpPr>
        <p:spPr>
          <a:xfrm>
            <a:off x="5314528" y="1430774"/>
            <a:ext cx="2972382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pomaga pri razumevanju učne snovi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se dela praviloma na istem mestu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</a:t>
            </a:r>
            <a:r>
              <a:rPr lang="sl-SI" dirty="0" smtClean="0"/>
              <a:t> se dela praviloma ob istem času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</a:t>
            </a:r>
            <a:r>
              <a:rPr lang="sl-SI" dirty="0" smtClean="0"/>
              <a:t> pri delanju DN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Preverjanje</a:t>
            </a:r>
            <a:r>
              <a:rPr lang="sl-SI" dirty="0" smtClean="0"/>
              <a:t> opravljene DN</a:t>
            </a:r>
            <a:endParaRPr lang="sl-SI" dirty="0"/>
          </a:p>
        </p:txBody>
      </p:sp>
      <p:cxnSp>
        <p:nvCxnSpPr>
          <p:cNvPr id="1028" name="Raven povezovalnik 1027"/>
          <p:cNvCxnSpPr/>
          <p:nvPr/>
        </p:nvCxnSpPr>
        <p:spPr>
          <a:xfrm>
            <a:off x="3455876" y="155679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/>
          <p:cNvCxnSpPr/>
          <p:nvPr/>
        </p:nvCxnSpPr>
        <p:spPr>
          <a:xfrm>
            <a:off x="810899" y="4293096"/>
            <a:ext cx="2089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PoljeZBesedilom 1029"/>
          <p:cNvSpPr txBox="1"/>
          <p:nvPr/>
        </p:nvSpPr>
        <p:spPr>
          <a:xfrm>
            <a:off x="5364088" y="4606124"/>
            <a:ext cx="29723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Redna DN </a:t>
            </a:r>
            <a:r>
              <a:rPr lang="sl-SI" dirty="0" smtClean="0"/>
              <a:t>pomeni manj učenja pred testom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0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693988" cy="251786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619672" y="83671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Kako dela(š) DN?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7100" y="2348880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09108" y="4581128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91" y="3714618"/>
            <a:ext cx="6574437" cy="233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0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6449" t="23199" r="9851" b="21227"/>
          <a:stretch/>
        </p:blipFill>
        <p:spPr bwMode="auto">
          <a:xfrm>
            <a:off x="1331640" y="1124744"/>
            <a:ext cx="6858000" cy="2534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27584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Čas opravljanja naloge dnevno </a:t>
            </a:r>
            <a:endParaRPr lang="sl-SI" b="1" dirty="0"/>
          </a:p>
        </p:txBody>
      </p:sp>
      <p:pic>
        <p:nvPicPr>
          <p:cNvPr id="5" name="Slika 4" descr="https://www.1ka.si/admin/survey/pChart/Cache/0725610fbc466f1242b430cb1c1e0ece?151602659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858000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537100" y="2348880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09108" y="4581128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50057" cy="325508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284714" y="1340768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Katere naloge delaš najraje?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062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8012"/>
            <a:ext cx="7243858" cy="276366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99592" y="478419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Kdo ti pomaga pri DN?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07666"/>
            <a:ext cx="7286328" cy="2745669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924426" y="3474876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Vzrok za neopravljeno nalogo</a:t>
            </a:r>
            <a:endParaRPr lang="sl-S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ww.1ka.si/admin/survey/pChart/Cache/af0f095230a59ab8744f273931fcd8be?151575658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920879" cy="3477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403648" y="2730406"/>
            <a:ext cx="644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Kaj je po vašem mnenju najpogostejši vzrok za ne delanje DN?</a:t>
            </a:r>
            <a:endParaRPr lang="sl-SI" sz="1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20081"/>
            <a:ext cx="5326692" cy="201032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339752" y="1176507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Odgovori učencev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778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292080" y="116632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087935368"/>
              </p:ext>
            </p:extLst>
          </p:nvPr>
        </p:nvGraphicFramePr>
        <p:xfrm>
          <a:off x="1763688" y="967050"/>
          <a:ext cx="5256584" cy="206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736468" y="647110"/>
            <a:ext cx="5569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/>
              <a:t>Kaj običajno storite, če je otrok brez domače naloge?</a:t>
            </a:r>
            <a:br>
              <a:rPr lang="sl-SI" sz="1600" b="1" dirty="0"/>
            </a:br>
            <a:endParaRPr lang="sl-SI" sz="1600" dirty="0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3836326224"/>
              </p:ext>
            </p:extLst>
          </p:nvPr>
        </p:nvGraphicFramePr>
        <p:xfrm>
          <a:off x="1763688" y="4684493"/>
          <a:ext cx="5256584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on 9"/>
          <p:cNvGraphicFramePr/>
          <p:nvPr>
            <p:extLst>
              <p:ext uri="{D42A27DB-BD31-4B8C-83A1-F6EECF244321}">
                <p14:modId xmlns:p14="http://schemas.microsoft.com/office/powerpoint/2010/main" val="347886681"/>
              </p:ext>
            </p:extLst>
          </p:nvPr>
        </p:nvGraphicFramePr>
        <p:xfrm>
          <a:off x="1691680" y="2453492"/>
          <a:ext cx="5486400" cy="24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899592" y="1844824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 smtClean="0"/>
              <a:t>1. </a:t>
            </a:r>
            <a:r>
              <a:rPr lang="sl-SI" dirty="0"/>
              <a:t>T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99592" y="3512770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2</a:t>
            </a:r>
            <a:r>
              <a:rPr lang="sl-SI" dirty="0" smtClean="0"/>
              <a:t>. </a:t>
            </a:r>
            <a:r>
              <a:rPr lang="sl-SI" dirty="0"/>
              <a:t>T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99592" y="5435931"/>
            <a:ext cx="53893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3</a:t>
            </a:r>
            <a:r>
              <a:rPr lang="sl-SI" dirty="0" smtClean="0"/>
              <a:t>. </a:t>
            </a:r>
            <a:r>
              <a:rPr lang="sl-SI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78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8033235" cy="301340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776609" y="692696"/>
            <a:ext cx="519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 smtClean="0"/>
              <a:t>Kako običajno ukrepate, če učenec/</a:t>
            </a:r>
            <a:r>
              <a:rPr lang="sl-SI" sz="1600" b="1" dirty="0" err="1" smtClean="0"/>
              <a:t>ka</a:t>
            </a:r>
            <a:r>
              <a:rPr lang="sl-SI" sz="1600" b="1" dirty="0" smtClean="0"/>
              <a:t> nima DN?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55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334" y="1047920"/>
            <a:ext cx="6918308" cy="259228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334" y="3933056"/>
            <a:ext cx="7015782" cy="264353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66925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Ali menite, da bi nagrajevanje vašega otroka vzpodbudilo k rednemu delanju </a:t>
            </a:r>
            <a:r>
              <a:rPr lang="sl-SI" sz="1400" b="1" dirty="0" smtClean="0"/>
              <a:t>DN? </a:t>
            </a:r>
            <a:endParaRPr lang="sl-SI" sz="1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10430" y="371110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/>
              <a:t>Ali </a:t>
            </a:r>
            <a:r>
              <a:rPr lang="sl-SI" sz="1400" b="1" dirty="0"/>
              <a:t>meniš, da bi nagrajevanje spodbudilo k rednemu delanju </a:t>
            </a:r>
            <a:r>
              <a:rPr lang="sl-SI" sz="1400" b="1" dirty="0" smtClean="0"/>
              <a:t>DN? </a:t>
            </a:r>
            <a:endParaRPr lang="sl-SI" sz="1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92075" y="4941168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99347" y="2144009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774026" cy="294749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16264" y="1031144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Kako </a:t>
            </a:r>
            <a:r>
              <a:rPr lang="pl-PL" sz="1600" b="1" dirty="0"/>
              <a:t>se počutiš, </a:t>
            </a:r>
            <a:r>
              <a:rPr lang="pl-PL" sz="1600" b="1" dirty="0" smtClean="0"/>
              <a:t>ko </a:t>
            </a:r>
            <a:r>
              <a:rPr lang="pl-PL" sz="1600" b="1" dirty="0"/>
              <a:t>si za opravljeno nalogo </a:t>
            </a:r>
            <a:r>
              <a:rPr lang="pl-PL" sz="1600" b="1" dirty="0" smtClean="0"/>
              <a:t>nagrajen?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val="1184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zultat iskanja slik za ho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7" y="5039996"/>
            <a:ext cx="207383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39" y="908720"/>
            <a:ext cx="2334427" cy="12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93" y="5068560"/>
            <a:ext cx="2232670" cy="12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30" y="4499747"/>
            <a:ext cx="2771350" cy="184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Rezultat iskanja slik za domača nalo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1" y="2492896"/>
            <a:ext cx="2256185" cy="17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2" y="1000473"/>
            <a:ext cx="6417236" cy="2439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827584" y="69269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Kakšna vzpodbuda za redno delanje </a:t>
            </a:r>
            <a:r>
              <a:rPr lang="sl-SI" sz="1400" b="1" dirty="0" smtClean="0"/>
              <a:t>DN bi </a:t>
            </a:r>
            <a:r>
              <a:rPr lang="sl-SI" sz="1400" b="1" dirty="0"/>
              <a:t>bila za vašega otroka najbolj primerna? </a:t>
            </a:r>
            <a:r>
              <a:rPr lang="sl-SI" sz="1400" b="1" dirty="0" smtClean="0"/>
              <a:t> </a:t>
            </a:r>
            <a:endParaRPr lang="sl-SI" sz="1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28" y="3933056"/>
            <a:ext cx="6596444" cy="251786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827584" y="3532617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Katera nagrada bi bila zate primerna?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436096" y="72870"/>
            <a:ext cx="209432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Učenci  &amp; starši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12125" y="2020159"/>
            <a:ext cx="5040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St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592075" y="4941168"/>
            <a:ext cx="57606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err="1" smtClean="0">
                <a:solidFill>
                  <a:schemeClr val="bg1"/>
                </a:solidFill>
              </a:rPr>
              <a:t>Uč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ww.1ka.si/admin/survey/pChart/Cache/805b6fcdc9706c9b23f59c2cb1a686e3?151575658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0473"/>
            <a:ext cx="6564705" cy="2716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922009" y="69269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Kaj menite o prostem vikendu brez domačih nalog?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81728"/>
          <a:stretch/>
        </p:blipFill>
        <p:spPr>
          <a:xfrm>
            <a:off x="1036255" y="3501009"/>
            <a:ext cx="6572058" cy="10081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t="33932" b="59542"/>
          <a:stretch/>
        </p:blipFill>
        <p:spPr>
          <a:xfrm>
            <a:off x="1035990" y="4545126"/>
            <a:ext cx="6572323" cy="3600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t="52610" b="40865"/>
          <a:stretch/>
        </p:blipFill>
        <p:spPr>
          <a:xfrm>
            <a:off x="1036255" y="4941171"/>
            <a:ext cx="6572058" cy="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8024" y="44624"/>
            <a:ext cx="2952328" cy="576064"/>
          </a:xfrm>
        </p:spPr>
        <p:txBody>
          <a:bodyPr>
            <a:no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STRATEGIJE</a:t>
            </a:r>
            <a:endParaRPr lang="sl-SI" sz="2400" b="1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20861"/>
            <a:ext cx="2857500" cy="214312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60032" y="2708920"/>
            <a:ext cx="295232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3600" b="1" dirty="0" smtClean="0"/>
              <a:t>USMERITVE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20397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3"/>
          <p:cNvSpPr txBox="1">
            <a:spLocks/>
          </p:cNvSpPr>
          <p:nvPr/>
        </p:nvSpPr>
        <p:spPr>
          <a:xfrm>
            <a:off x="467544" y="764704"/>
            <a:ext cx="8136904" cy="57606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l-SI" dirty="0" smtClean="0">
                <a:solidFill>
                  <a:srgbClr val="FF0000"/>
                </a:solidFill>
              </a:rPr>
              <a:t>čez vikend / enkrat tedensko brez DN za vse, ki so čez teden opravili vse DN</a:t>
            </a:r>
            <a:r>
              <a:rPr lang="sl-SI" dirty="0" smtClean="0"/>
              <a:t>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nagradni izlet za učence, ki so bili v celem šolskem letu do 10???? krat brez DN</a:t>
            </a:r>
          </a:p>
          <a:p>
            <a:pPr fontAlgn="base"/>
            <a:r>
              <a:rPr lang="sl-SI" b="1" dirty="0" smtClean="0">
                <a:solidFill>
                  <a:srgbClr val="FF0000"/>
                </a:solidFill>
              </a:rPr>
              <a:t>nagradni izlet</a:t>
            </a:r>
            <a:r>
              <a:rPr lang="sl-SI" dirty="0" smtClean="0">
                <a:solidFill>
                  <a:srgbClr val="FF0000"/>
                </a:solidFill>
              </a:rPr>
              <a:t> za razredno skupnost, če ne prekorači dogovorjenega števila manjkajočih nalog v celotnem šolskem letu </a:t>
            </a:r>
            <a:r>
              <a:rPr lang="sl-SI" b="1" dirty="0" smtClean="0">
                <a:solidFill>
                  <a:srgbClr val="FF0000"/>
                </a:solidFill>
              </a:rPr>
              <a:t>???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pohvale učencem, ki redno opravljajo DN (oglasna deska v učilnici, …)</a:t>
            </a:r>
            <a:r>
              <a:rPr lang="sl-SI" b="1" u="sng" dirty="0" smtClean="0">
                <a:solidFill>
                  <a:srgbClr val="FF0000"/>
                </a:solidFill>
              </a:rPr>
              <a:t> ?? -lahko dosežemo nasprotni učinek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obvestila staršem (pohvale) za učence, ki redno opravljajo DN  ,</a:t>
            </a:r>
            <a:r>
              <a:rPr lang="sl-SI" b="1" u="sng" dirty="0" smtClean="0">
                <a:solidFill>
                  <a:srgbClr val="FF0000"/>
                </a:solidFill>
              </a:rPr>
              <a:t> se strinjamo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možnosti izbire skupine / dejavnosti / sedeža v avtobusu za učence, ki redno opravljajo DN  </a:t>
            </a:r>
            <a:r>
              <a:rPr lang="sl-SI" b="1" u="sng" dirty="0" smtClean="0">
                <a:solidFill>
                  <a:srgbClr val="FF0000"/>
                </a:solidFill>
              </a:rPr>
              <a:t> se strinjamo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/>
              <a:t>učitelj še pred koncem ure da jasna in natančna navodila za DN</a:t>
            </a:r>
          </a:p>
          <a:p>
            <a:pPr fontAlgn="base"/>
            <a:r>
              <a:rPr lang="sl-SI" dirty="0" smtClean="0"/>
              <a:t>redno pregledovanje </a:t>
            </a:r>
          </a:p>
          <a:p>
            <a:pPr fontAlgn="base"/>
            <a:r>
              <a:rPr lang="sl-SI" dirty="0" smtClean="0"/>
              <a:t>daj toliko DN, kar lahko pregledaš (vsak dan vsaj dve nalogi, ali manjša količina naloge pri </a:t>
            </a:r>
            <a:r>
              <a:rPr lang="sl-SI" dirty="0" err="1" smtClean="0"/>
              <a:t>večih</a:t>
            </a:r>
            <a:r>
              <a:rPr lang="sl-SI" dirty="0" smtClean="0"/>
              <a:t> predmetih)</a:t>
            </a:r>
          </a:p>
          <a:p>
            <a:pPr fontAlgn="base"/>
            <a:r>
              <a:rPr lang="sl-SI" dirty="0" smtClean="0"/>
              <a:t>Učenci se v tekom leta večkrat štopajo, koliko časa delajo DN. Pogovor o načinu delanja DN.</a:t>
            </a:r>
          </a:p>
          <a:p>
            <a:pPr fontAlgn="base"/>
            <a:r>
              <a:rPr lang="sl-SI" dirty="0" smtClean="0"/>
              <a:t>predlagam uvedbo </a:t>
            </a:r>
            <a:r>
              <a:rPr lang="sl-SI" dirty="0" err="1" smtClean="0"/>
              <a:t>štempiljke</a:t>
            </a:r>
            <a:r>
              <a:rPr lang="sl-SI" dirty="0" smtClean="0"/>
              <a:t> "brez domače naloge" (za redno obveščanje staršev) - olajšanje zaznamkov za vse</a:t>
            </a:r>
          </a:p>
          <a:p>
            <a:pPr fontAlgn="base"/>
            <a:r>
              <a:rPr lang="sl-SI" dirty="0" smtClean="0"/>
              <a:t>primer bralne hišice/</a:t>
            </a:r>
            <a:r>
              <a:rPr lang="sl-SI" dirty="0" err="1" smtClean="0"/>
              <a:t>miniona</a:t>
            </a:r>
            <a:r>
              <a:rPr lang="sl-SI" dirty="0" smtClean="0"/>
              <a:t> - vsakodnevno branje cel mesec; tedensko spremljanje napredka; na koncu meseca naredimo prikaz celotnega razreda (graf), da tudi sami vidijo in najbolj vestne nagradim (nalepka ...)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JUNAK MESECA - v razredu je izpostavljen tisti učenec, ki nikoli v mesecu ne pozabi DN. </a:t>
            </a: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Učenec, ki vsak dan dela nalogo, je v petek brez DN.  </a:t>
            </a:r>
            <a:r>
              <a:rPr lang="sl-SI" b="1" u="sng" dirty="0" smtClean="0">
                <a:solidFill>
                  <a:srgbClr val="FF0000"/>
                </a:solidFill>
              </a:rPr>
              <a:t> se strinjamo, ostali čez vikend naredijo manjkajoče naloge.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"JOCKER", učenec, ki naredi dodatno domačo nalogo, s prisluži </a:t>
            </a:r>
            <a:r>
              <a:rPr lang="sl-SI" dirty="0" err="1" smtClean="0">
                <a:solidFill>
                  <a:srgbClr val="FF0000"/>
                </a:solidFill>
              </a:rPr>
              <a:t>jockerja</a:t>
            </a:r>
            <a:r>
              <a:rPr lang="sl-SI" dirty="0" smtClean="0">
                <a:solidFill>
                  <a:srgbClr val="FF0000"/>
                </a:solidFill>
              </a:rPr>
              <a:t>, ki ga lahko vnovči, kadar pozabi redno DN. </a:t>
            </a:r>
            <a:r>
              <a:rPr lang="sl-SI" b="1" dirty="0" smtClean="0">
                <a:solidFill>
                  <a:srgbClr val="FF0000"/>
                </a:solidFill>
              </a:rPr>
              <a:t>Lahko bi dodatne naloge uporabil kot en del ustne ocene.</a:t>
            </a:r>
            <a:endParaRPr lang="sl-SI" dirty="0" smtClean="0">
              <a:solidFill>
                <a:srgbClr val="FF0000"/>
              </a:solidFill>
            </a:endParaRPr>
          </a:p>
          <a:p>
            <a:pPr fontAlgn="base"/>
            <a:r>
              <a:rPr lang="sl-SI" dirty="0" smtClean="0">
                <a:solidFill>
                  <a:srgbClr val="FF0000"/>
                </a:solidFill>
              </a:rPr>
              <a:t>Za govorni nastop, ali DN, ki zahteva večjo pomoč staršev, damo učencem možnost, da izbirajo datum ocenjevanja (pred ali po počitnicah oz. vikendu). </a:t>
            </a:r>
          </a:p>
          <a:p>
            <a:pPr fontAlgn="base"/>
            <a:r>
              <a:rPr lang="sl-SI" dirty="0" smtClean="0"/>
              <a:t>diferenciacija nalog: po količini, obliki, vrsti nalog,  ne le učenci DSP. </a:t>
            </a:r>
            <a:r>
              <a:rPr lang="sl-SI" b="1" u="sng" dirty="0" smtClean="0"/>
              <a:t>Podpis staršev, če količinsko zmanjšajo nalogo, če česa učenec ni znal, spremenil nalogo.</a:t>
            </a:r>
            <a:endParaRPr lang="sl-SI" dirty="0" smtClean="0"/>
          </a:p>
          <a:p>
            <a:pPr fontAlgn="base"/>
            <a:r>
              <a:rPr lang="sl-SI" dirty="0" smtClean="0"/>
              <a:t>Sicer pa bi morali naloge delati brez posebnega nagrajevanja.</a:t>
            </a:r>
            <a:r>
              <a:rPr lang="sl-SI" b="1" dirty="0" smtClean="0"/>
              <a:t> </a:t>
            </a:r>
            <a:r>
              <a:rPr lang="sl-SI" dirty="0">
                <a:solidFill>
                  <a:srgbClr val="FF0000"/>
                </a:solidFill>
              </a:rPr>
              <a:t>nagrajevanje naj bo enotno za razredno in predmetno stopnjo. </a:t>
            </a:r>
            <a:r>
              <a:rPr lang="sl-SI" b="1" dirty="0" smtClean="0"/>
              <a:t>Nagrada je znanje. Z njo tudi lepše ocene. 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4788024" y="44624"/>
            <a:ext cx="2952328" cy="576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PREDLOGI</a:t>
            </a:r>
            <a:endParaRPr lang="sl-S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71800" y="1556792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sl-SI" sz="3200" b="1" dirty="0" smtClean="0"/>
              <a:t>Nagrajevanje</a:t>
            </a:r>
          </a:p>
          <a:p>
            <a:endParaRPr lang="sl-SI" sz="3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Jasna navodila ob pravem času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Dana naloga naj bo pregledana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Redno obveščanje staršev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Pogovori – ozaveščanje učencev o pomenu DN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Diferenciacija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sz="2000" b="1" dirty="0" smtClean="0"/>
              <a:t>Osmišljena naloga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3" y="476672"/>
            <a:ext cx="1944216" cy="194421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4509120"/>
            <a:ext cx="1589758" cy="15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30912" y="3573016"/>
            <a:ext cx="7024744" cy="889168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Cilj</a:t>
            </a:r>
            <a: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sl-SI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l-SI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Oblikovanje  enotnih strategij po celi vertikali</a:t>
            </a:r>
            <a:br>
              <a:rPr lang="sl-SI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sl-SI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Naslov 3"/>
          <p:cNvSpPr txBox="1">
            <a:spLocks/>
          </p:cNvSpPr>
          <p:nvPr/>
        </p:nvSpPr>
        <p:spPr>
          <a:xfrm>
            <a:off x="1115616" y="1340768"/>
            <a:ext cx="7024744" cy="1233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b="1" dirty="0" smtClean="0"/>
              <a:t>Izhodišče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700" dirty="0" smtClean="0"/>
              <a:t>Pomen domačih nalog (DN)</a:t>
            </a:r>
          </a:p>
          <a:p>
            <a:r>
              <a:rPr lang="sl-SI" sz="2700" dirty="0" smtClean="0"/>
              <a:t>Pomanjkljiva motivacija za delanje  DN</a:t>
            </a:r>
          </a:p>
          <a:p>
            <a:r>
              <a:rPr lang="sl-SI" sz="2700" dirty="0" smtClean="0"/>
              <a:t>Izboljšati delovne navade, izboljšati učenčev uspeh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26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63398" y="620688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chemeClr val="accent1"/>
                </a:solidFill>
              </a:rPr>
              <a:t>v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šolskem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letu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2016/2017:</a:t>
            </a:r>
            <a:endParaRPr lang="sl-SI" sz="2000" b="1" dirty="0">
              <a:solidFill>
                <a:schemeClr val="accent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sl-SI" dirty="0" smtClean="0"/>
              <a:t>strokovne </a:t>
            </a:r>
            <a:r>
              <a:rPr lang="sl-SI" dirty="0"/>
              <a:t>razprave po posameznih strokovnih aktivih</a:t>
            </a:r>
            <a:r>
              <a:rPr lang="sl-SI" dirty="0" smtClean="0"/>
              <a:t>,</a:t>
            </a:r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en-US" dirty="0" err="1" smtClean="0"/>
              <a:t>akcijski</a:t>
            </a:r>
            <a:r>
              <a:rPr lang="en-US" dirty="0" smtClean="0"/>
              <a:t> </a:t>
            </a:r>
            <a:r>
              <a:rPr lang="en-US" dirty="0" err="1"/>
              <a:t>načrt</a:t>
            </a:r>
            <a:r>
              <a:rPr lang="en-US" dirty="0"/>
              <a:t> za </a:t>
            </a:r>
            <a:r>
              <a:rPr lang="en-US" dirty="0" err="1"/>
              <a:t>oblikovanje</a:t>
            </a:r>
            <a:r>
              <a:rPr lang="en-US" dirty="0"/>
              <a:t> </a:t>
            </a:r>
            <a:r>
              <a:rPr lang="en-US" dirty="0" err="1"/>
              <a:t>strategij</a:t>
            </a:r>
            <a:r>
              <a:rPr lang="en-US" dirty="0"/>
              <a:t> za </a:t>
            </a:r>
            <a:r>
              <a:rPr lang="en-US" dirty="0" err="1"/>
              <a:t>delanje</a:t>
            </a:r>
            <a:r>
              <a:rPr lang="en-US" dirty="0"/>
              <a:t> </a:t>
            </a:r>
            <a:r>
              <a:rPr lang="en-US" dirty="0" err="1"/>
              <a:t>domačih</a:t>
            </a:r>
            <a:r>
              <a:rPr lang="en-US" dirty="0"/>
              <a:t> </a:t>
            </a:r>
            <a:r>
              <a:rPr lang="en-US" dirty="0" err="1"/>
              <a:t>nalog</a:t>
            </a:r>
            <a:r>
              <a:rPr lang="en-US" dirty="0" smtClean="0"/>
              <a:t>,</a:t>
            </a:r>
            <a:endParaRPr lang="sl-SI" dirty="0" smtClean="0"/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sl-SI" dirty="0" smtClean="0"/>
              <a:t>anketo </a:t>
            </a:r>
            <a:r>
              <a:rPr lang="sl-SI" dirty="0"/>
              <a:t>med strokovnimi delavci</a:t>
            </a:r>
            <a:r>
              <a:rPr lang="sl-SI" dirty="0" smtClean="0"/>
              <a:t>,</a:t>
            </a:r>
          </a:p>
          <a:p>
            <a:pPr marL="285750" lvl="0" indent="-285750">
              <a:buFontTx/>
              <a:buChar char="-"/>
            </a:pPr>
            <a:endParaRPr lang="sl-SI" dirty="0"/>
          </a:p>
          <a:p>
            <a:pPr marL="285750" lvl="0" indent="-285750">
              <a:buFontTx/>
              <a:buChar char="-"/>
            </a:pPr>
            <a:r>
              <a:rPr lang="sl-SI" dirty="0" smtClean="0"/>
              <a:t>merjenje pogostnosti </a:t>
            </a:r>
            <a:r>
              <a:rPr lang="sl-SI" dirty="0"/>
              <a:t>delanja </a:t>
            </a:r>
            <a:r>
              <a:rPr lang="sl-SI" dirty="0" smtClean="0"/>
              <a:t>DN pri </a:t>
            </a:r>
            <a:r>
              <a:rPr lang="sl-SI" dirty="0"/>
              <a:t>učencih od 1. – 9. razreda</a:t>
            </a:r>
            <a:r>
              <a:rPr lang="sl-SI" dirty="0" smtClean="0"/>
              <a:t>.</a:t>
            </a:r>
          </a:p>
          <a:p>
            <a:pPr lvl="0"/>
            <a:endParaRPr lang="sl-SI" dirty="0"/>
          </a:p>
          <a:p>
            <a:r>
              <a:rPr lang="sl-SI" sz="2000" b="1" dirty="0" smtClean="0">
                <a:solidFill>
                  <a:schemeClr val="accent1"/>
                </a:solidFill>
              </a:rPr>
              <a:t>v </a:t>
            </a:r>
            <a:r>
              <a:rPr lang="sl-SI" sz="2000" b="1" dirty="0">
                <a:solidFill>
                  <a:schemeClr val="accent1"/>
                </a:solidFill>
              </a:rPr>
              <a:t>šol. letu 2017/2018</a:t>
            </a:r>
            <a:r>
              <a:rPr lang="sl-SI" sz="2000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izvedba </a:t>
            </a:r>
            <a:r>
              <a:rPr lang="sl-SI" dirty="0"/>
              <a:t>ankete med učenci in starši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merjenje </a:t>
            </a:r>
            <a:r>
              <a:rPr lang="sl-SI" dirty="0"/>
              <a:t>pogostnosti delanja </a:t>
            </a:r>
            <a:r>
              <a:rPr lang="sl-SI" dirty="0" smtClean="0"/>
              <a:t>DN pri </a:t>
            </a:r>
            <a:r>
              <a:rPr lang="sl-SI" dirty="0"/>
              <a:t>učencih od 1. – 9. </a:t>
            </a:r>
            <a:r>
              <a:rPr lang="sl-SI" dirty="0" smtClean="0"/>
              <a:t>razreda,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oblikovanje </a:t>
            </a:r>
            <a:r>
              <a:rPr lang="sl-SI" dirty="0"/>
              <a:t>enotnih strategij</a:t>
            </a:r>
            <a:r>
              <a:rPr lang="sl-SI" dirty="0" smtClean="0"/>
              <a:t>,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predstavitev strategij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4636871" y="188640"/>
            <a:ext cx="4181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Dejavnosti za doseganje cilja 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0888" y="676960"/>
            <a:ext cx="6053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</a:rPr>
              <a:t>november 2017 </a:t>
            </a:r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81240"/>
              </p:ext>
            </p:extLst>
          </p:nvPr>
        </p:nvGraphicFramePr>
        <p:xfrm>
          <a:off x="2483768" y="1261735"/>
          <a:ext cx="3960440" cy="207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28868"/>
              </p:ext>
            </p:extLst>
          </p:nvPr>
        </p:nvGraphicFramePr>
        <p:xfrm>
          <a:off x="2446541" y="3645024"/>
          <a:ext cx="3999905" cy="202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avokotnik 5"/>
          <p:cNvSpPr/>
          <p:nvPr/>
        </p:nvSpPr>
        <p:spPr>
          <a:xfrm>
            <a:off x="5633729" y="97880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Štetje DN </a:t>
            </a:r>
            <a:endParaRPr lang="sl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4572" cy="1463153"/>
          </a:xfrm>
        </p:spPr>
        <p:txBody>
          <a:bodyPr>
            <a:normAutofit/>
          </a:bodyPr>
          <a:lstStyle/>
          <a:p>
            <a:r>
              <a:rPr lang="sl-SI" dirty="0" smtClean="0"/>
              <a:t>ZA </a:t>
            </a:r>
            <a:r>
              <a:rPr lang="sl-SI" b="1" dirty="0" smtClean="0"/>
              <a:t>UČITELJE</a:t>
            </a:r>
            <a:br>
              <a:rPr lang="sl-SI" b="1" dirty="0" smtClean="0"/>
            </a:br>
            <a:r>
              <a:rPr lang="sl-SI" sz="2200" b="1" dirty="0" smtClean="0">
                <a:solidFill>
                  <a:schemeClr val="accent2"/>
                </a:solidFill>
              </a:rPr>
              <a:t>36</a:t>
            </a:r>
            <a:r>
              <a:rPr lang="sl-SI" sz="1800" dirty="0" smtClean="0">
                <a:solidFill>
                  <a:schemeClr val="accent2"/>
                </a:solidFill>
              </a:rPr>
              <a:t> strokovnih delavcev </a:t>
            </a:r>
            <a:endParaRPr lang="sl-SI" sz="18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06950"/>
            <a:ext cx="3090863" cy="20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2"/>
          <p:cNvSpPr txBox="1">
            <a:spLocks/>
          </p:cNvSpPr>
          <p:nvPr/>
        </p:nvSpPr>
        <p:spPr>
          <a:xfrm>
            <a:off x="4644008" y="2492896"/>
            <a:ext cx="3304572" cy="1463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ZA </a:t>
            </a:r>
            <a:r>
              <a:rPr lang="sl-SI" b="1" dirty="0" smtClean="0"/>
              <a:t>UČENCE</a:t>
            </a:r>
          </a:p>
          <a:p>
            <a:r>
              <a:rPr lang="sl-SI" sz="2000" b="1" dirty="0" smtClean="0">
                <a:solidFill>
                  <a:schemeClr val="accent2"/>
                </a:solidFill>
              </a:rPr>
              <a:t>407</a:t>
            </a:r>
            <a:r>
              <a:rPr lang="sl-SI" sz="2000" dirty="0" smtClean="0">
                <a:solidFill>
                  <a:schemeClr val="accent2"/>
                </a:solidFill>
              </a:rPr>
              <a:t> </a:t>
            </a:r>
            <a:r>
              <a:rPr lang="sl-SI" sz="1800" dirty="0" smtClean="0">
                <a:solidFill>
                  <a:schemeClr val="accent2"/>
                </a:solidFill>
              </a:rPr>
              <a:t>učencev</a:t>
            </a:r>
            <a:endParaRPr lang="sl-SI" sz="1800" dirty="0">
              <a:solidFill>
                <a:schemeClr val="accent2"/>
              </a:solidFill>
            </a:endParaRPr>
          </a:p>
        </p:txBody>
      </p:sp>
      <p:sp>
        <p:nvSpPr>
          <p:cNvPr id="8" name="Naslov 2"/>
          <p:cNvSpPr txBox="1">
            <a:spLocks/>
          </p:cNvSpPr>
          <p:nvPr/>
        </p:nvSpPr>
        <p:spPr>
          <a:xfrm>
            <a:off x="4675374" y="4365104"/>
            <a:ext cx="3304572" cy="1463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ZA </a:t>
            </a:r>
            <a:r>
              <a:rPr lang="sl-SI" b="1" dirty="0" smtClean="0"/>
              <a:t>STARŠE</a:t>
            </a:r>
          </a:p>
          <a:p>
            <a:r>
              <a:rPr lang="sl-SI" sz="2000" b="1" dirty="0" smtClean="0">
                <a:solidFill>
                  <a:schemeClr val="accent2"/>
                </a:solidFill>
              </a:rPr>
              <a:t>369</a:t>
            </a:r>
            <a:r>
              <a:rPr lang="sl-SI" b="1" dirty="0" smtClean="0">
                <a:solidFill>
                  <a:schemeClr val="accent2"/>
                </a:solidFill>
              </a:rPr>
              <a:t> </a:t>
            </a:r>
            <a:r>
              <a:rPr lang="sl-SI" sz="1800" dirty="0" smtClean="0">
                <a:solidFill>
                  <a:schemeClr val="accent2"/>
                </a:solidFill>
              </a:rPr>
              <a:t>staršev</a:t>
            </a:r>
            <a:endParaRPr lang="sl-SI" sz="1800" dirty="0">
              <a:solidFill>
                <a:schemeClr val="accent2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675374" y="29313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ANKETA</a:t>
            </a:r>
          </a:p>
        </p:txBody>
      </p:sp>
    </p:spTree>
    <p:extLst>
      <p:ext uri="{BB962C8B-B14F-4D97-AF65-F5344CB8AC3E}">
        <p14:creationId xmlns:p14="http://schemas.microsoft.com/office/powerpoint/2010/main" val="799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05685"/>
            <a:ext cx="3888432" cy="2622294"/>
          </a:xfrm>
          <a:prstGeom prst="rect">
            <a:avLst/>
          </a:prstGeom>
          <a:noFill/>
        </p:spPr>
      </p:pic>
      <p:pic>
        <p:nvPicPr>
          <p:cNvPr id="3" name="Slika 2" descr="https://www.1ka.si/admin/survey/pChart/Cache/0e66fd230175114f6aae0ca211e00994?151575658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 bwMode="auto">
          <a:xfrm>
            <a:off x="4644008" y="1268759"/>
            <a:ext cx="3888432" cy="17378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572000" y="94956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2">
                    <a:lumMod val="75000"/>
                  </a:schemeClr>
                </a:solidFill>
              </a:rPr>
              <a:t>Z domačimi nalogami </a:t>
            </a:r>
            <a:r>
              <a:rPr lang="sl-SI" sz="1200" b="1" dirty="0" smtClean="0">
                <a:solidFill>
                  <a:schemeClr val="accent2">
                    <a:lumMod val="75000"/>
                  </a:schemeClr>
                </a:solidFill>
              </a:rPr>
              <a:t>najpogosteje:</a:t>
            </a:r>
            <a:endParaRPr lang="sl-SI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agram poteka: povezovalnik 5"/>
          <p:cNvSpPr/>
          <p:nvPr/>
        </p:nvSpPr>
        <p:spPr>
          <a:xfrm>
            <a:off x="3957464" y="1088063"/>
            <a:ext cx="72008" cy="8168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70C0"/>
              </a:solidFill>
            </a:endParaRPr>
          </a:p>
        </p:txBody>
      </p:sp>
      <p:sp>
        <p:nvSpPr>
          <p:cNvPr id="7" name="Diagram poteka: povezovalnik 6"/>
          <p:cNvSpPr/>
          <p:nvPr/>
        </p:nvSpPr>
        <p:spPr>
          <a:xfrm>
            <a:off x="3959932" y="2096418"/>
            <a:ext cx="72008" cy="81689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33614"/>
              </p:ext>
            </p:extLst>
          </p:nvPr>
        </p:nvGraphicFramePr>
        <p:xfrm>
          <a:off x="1111474" y="3531014"/>
          <a:ext cx="6777036" cy="2276429"/>
        </p:xfrm>
        <a:graphic>
          <a:graphicData uri="http://schemas.openxmlformats.org/drawingml/2006/table">
            <a:tbl>
              <a:tblPr firstRow="1" firstCol="1" bandRow="1"/>
              <a:tblGrid>
                <a:gridCol w="2367839">
                  <a:extLst>
                    <a:ext uri="{9D8B030D-6E8A-4147-A177-3AD203B41FA5}">
                      <a16:colId xmlns:a16="http://schemas.microsoft.com/office/drawing/2014/main" val="1708588246"/>
                    </a:ext>
                  </a:extLst>
                </a:gridCol>
                <a:gridCol w="2367839">
                  <a:extLst>
                    <a:ext uri="{9D8B030D-6E8A-4147-A177-3AD203B41FA5}">
                      <a16:colId xmlns:a16="http://schemas.microsoft.com/office/drawing/2014/main" val="537003420"/>
                    </a:ext>
                  </a:extLst>
                </a:gridCol>
                <a:gridCol w="1020679">
                  <a:extLst>
                    <a:ext uri="{9D8B030D-6E8A-4147-A177-3AD203B41FA5}">
                      <a16:colId xmlns:a16="http://schemas.microsoft.com/office/drawing/2014/main" val="1405742671"/>
                    </a:ext>
                  </a:extLst>
                </a:gridCol>
                <a:gridCol w="1020679">
                  <a:extLst>
                    <a:ext uri="{9D8B030D-6E8A-4147-A177-3AD203B41FA5}">
                      <a16:colId xmlns:a16="http://schemas.microsoft.com/office/drawing/2014/main" val="264194106"/>
                    </a:ext>
                  </a:extLst>
                </a:gridCol>
              </a:tblGrid>
              <a:tr h="14227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Napišite tri pomanjkljivosti delanja DN: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77120"/>
                  </a:ext>
                </a:extLst>
              </a:tr>
              <a:tr h="1422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Frekvenca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Odstotek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297815"/>
                  </a:ext>
                </a:extLst>
              </a:tr>
              <a:tr h="142277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poraba časa (za pisanje in predvsem pregled)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82803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nemotiviranost 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312411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popoldanske dejavnosti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37661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pomanjkanje podpore doma (pomoč staršev) oz. preobremenjenost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62966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preveč naloge, prezahtevne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04583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33018"/>
                  </a:ext>
                </a:extLst>
              </a:tr>
              <a:tr h="142277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poraba časa (za pisanje in pregled)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67999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preveč ali premalo naloge (diferenciacija)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605549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pomanjkanje podpore doma (pomoč staršev) oz. preobremenjenost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8 %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90840"/>
                  </a:ext>
                </a:extLst>
              </a:tr>
              <a:tr h="28455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smiselnost DN, če je narejena površno, prepisana ali če DN ni pregledana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06996"/>
                  </a:ext>
                </a:extLst>
              </a:tr>
              <a:tr h="14227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sl-SI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10,5 %</a:t>
                      </a:r>
                      <a:endParaRPr lang="sl-S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5" marR="4639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4"/>
                  </a:ext>
                </a:extLst>
              </a:tr>
            </a:tbl>
          </a:graphicData>
        </a:graphic>
      </p:graphicFrame>
      <p:sp>
        <p:nvSpPr>
          <p:cNvPr id="11" name="Pravokotnik 10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7343367" y="381674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120" y="5445224"/>
            <a:ext cx="158510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5832648" cy="331519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9435"/>
          <a:stretch/>
        </p:blipFill>
        <p:spPr>
          <a:xfrm>
            <a:off x="1115616" y="4221088"/>
            <a:ext cx="6572323" cy="216024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6660232" y="21788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660232" y="26369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660232" y="35010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687" y="5002881"/>
            <a:ext cx="158510" cy="164606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7016181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8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572323" cy="551746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5364088" y="44624"/>
            <a:ext cx="1804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Učitelji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6948264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6948264" y="39330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6948264" y="17008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0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Kompozitn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3455</TotalTime>
  <Words>587</Words>
  <Application>Microsoft Office PowerPoint</Application>
  <PresentationFormat>Diaprojekcija na zaslonu (4:3)</PresentationFormat>
  <Paragraphs>165</Paragraphs>
  <Slides>25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Times New Roman</vt:lpstr>
      <vt:lpstr>Wingdings 2</vt:lpstr>
      <vt:lpstr>Austin</vt:lpstr>
      <vt:lpstr>PowerPointova predstavitev</vt:lpstr>
      <vt:lpstr>PowerPointova predstavitev</vt:lpstr>
      <vt:lpstr> Cilj Oblikovanje  enotnih strategij po celi vertikali </vt:lpstr>
      <vt:lpstr>PowerPointova predstavitev</vt:lpstr>
      <vt:lpstr>PowerPointova predstavitev</vt:lpstr>
      <vt:lpstr>ZA UČITELJE 36 strokovnih delavcev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STRATEGIJE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41</cp:revision>
  <dcterms:created xsi:type="dcterms:W3CDTF">2018-02-05T14:40:09Z</dcterms:created>
  <dcterms:modified xsi:type="dcterms:W3CDTF">2018-10-04T12:33:32Z</dcterms:modified>
</cp:coreProperties>
</file>