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9" r:id="rId3"/>
    <p:sldId id="258" r:id="rId4"/>
    <p:sldId id="260" r:id="rId5"/>
    <p:sldId id="262" r:id="rId6"/>
    <p:sldId id="261" r:id="rId7"/>
    <p:sldId id="264" r:id="rId8"/>
    <p:sldId id="266" r:id="rId9"/>
    <p:sldId id="267" r:id="rId10"/>
    <p:sldId id="263" r:id="rId11"/>
    <p:sldId id="268" r:id="rId12"/>
    <p:sldId id="269" r:id="rId13"/>
    <p:sldId id="265" r:id="rId14"/>
    <p:sldId id="271" r:id="rId15"/>
    <p:sldId id="273" r:id="rId16"/>
    <p:sldId id="272" r:id="rId17"/>
    <p:sldId id="274" r:id="rId18"/>
    <p:sldId id="270" r:id="rId19"/>
    <p:sldId id="281" r:id="rId20"/>
    <p:sldId id="275" r:id="rId21"/>
    <p:sldId id="276" r:id="rId22"/>
    <p:sldId id="278" r:id="rId23"/>
    <p:sldId id="277" r:id="rId24"/>
    <p:sldId id="279" r:id="rId25"/>
    <p:sldId id="280" r:id="rId2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5" autoAdjust="0"/>
    <p:restoredTop sz="94660"/>
  </p:normalViewPr>
  <p:slideViewPr>
    <p:cSldViewPr>
      <p:cViewPr>
        <p:scale>
          <a:sx n="118" d="100"/>
          <a:sy n="11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sz="1200" b="1" dirty="0"/>
              <a:t>Število nalog</a:t>
            </a:r>
          </a:p>
        </c:rich>
      </c:tx>
      <c:layout>
        <c:manualLayout>
          <c:xMode val="edge"/>
          <c:yMode val="edge"/>
          <c:x val="0.4892173596873074"/>
          <c:y val="0.11009169010007941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1396509817049203E-2"/>
          <c:y val="2.7603929780101455E-2"/>
          <c:w val="0.92406268434686711"/>
          <c:h val="0.773565191674984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[opravljanje_domacih_nalog.xlsx]List1!$A$3</c:f>
              <c:strCache>
                <c:ptCount val="1"/>
                <c:pt idx="0">
                  <c:v>število nalog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[opravljanje_domacih_nalog.xlsx]List1!$B$2:$J$2</c:f>
              <c:strCache>
                <c:ptCount val="9"/>
                <c:pt idx="0">
                  <c:v>1. razred</c:v>
                </c:pt>
                <c:pt idx="1">
                  <c:v>2. razrede</c:v>
                </c:pt>
                <c:pt idx="2">
                  <c:v>3. razred</c:v>
                </c:pt>
                <c:pt idx="3">
                  <c:v>4. razred</c:v>
                </c:pt>
                <c:pt idx="4">
                  <c:v>5. razred</c:v>
                </c:pt>
                <c:pt idx="5">
                  <c:v>6. razred</c:v>
                </c:pt>
                <c:pt idx="6">
                  <c:v>7. razred</c:v>
                </c:pt>
                <c:pt idx="7">
                  <c:v>8. razred</c:v>
                </c:pt>
                <c:pt idx="8">
                  <c:v>9. razred</c:v>
                </c:pt>
              </c:strCache>
            </c:strRef>
          </c:cat>
          <c:val>
            <c:numRef>
              <c:f>[opravljanje_domacih_nalog.xlsx]List1!$B$3:$J$3</c:f>
              <c:numCache>
                <c:formatCode>General</c:formatCode>
                <c:ptCount val="9"/>
                <c:pt idx="0">
                  <c:v>12</c:v>
                </c:pt>
                <c:pt idx="1">
                  <c:v>23</c:v>
                </c:pt>
                <c:pt idx="2">
                  <c:v>26</c:v>
                </c:pt>
                <c:pt idx="3">
                  <c:v>32</c:v>
                </c:pt>
                <c:pt idx="4">
                  <c:v>20</c:v>
                </c:pt>
                <c:pt idx="5">
                  <c:v>19</c:v>
                </c:pt>
                <c:pt idx="6">
                  <c:v>16</c:v>
                </c:pt>
                <c:pt idx="7">
                  <c:v>24</c:v>
                </c:pt>
                <c:pt idx="8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89-4901-91B9-611BC4908E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630848"/>
        <c:axId val="117632384"/>
      </c:barChart>
      <c:catAx>
        <c:axId val="11763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17632384"/>
        <c:crosses val="autoZero"/>
        <c:auto val="1"/>
        <c:lblAlgn val="ctr"/>
        <c:lblOffset val="100"/>
        <c:noMultiLvlLbl val="0"/>
      </c:catAx>
      <c:valAx>
        <c:axId val="11763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1763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sz="1200" b="1"/>
              <a:t>Delež učencev, ki NE opravijo DN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0401036115027109E-2"/>
          <c:y val="0.19486111111111112"/>
          <c:w val="0.93213171497667591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[opravljanje_domacih_nalog.xlsx]List1!$A$30</c:f>
              <c:strCache>
                <c:ptCount val="1"/>
                <c:pt idx="0">
                  <c:v>delež učencev, ki NE opravijo DN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[opravljanje_domacih_nalog.xlsx]List1!$B$29:$J$29</c:f>
              <c:strCache>
                <c:ptCount val="9"/>
                <c:pt idx="0">
                  <c:v>1. razred</c:v>
                </c:pt>
                <c:pt idx="1">
                  <c:v>2. razrede</c:v>
                </c:pt>
                <c:pt idx="2">
                  <c:v>3. razred</c:v>
                </c:pt>
                <c:pt idx="3">
                  <c:v>4. razred</c:v>
                </c:pt>
                <c:pt idx="4">
                  <c:v>5. razred</c:v>
                </c:pt>
                <c:pt idx="5">
                  <c:v>6. razred</c:v>
                </c:pt>
                <c:pt idx="6">
                  <c:v>7. razred</c:v>
                </c:pt>
                <c:pt idx="7">
                  <c:v>8. razred</c:v>
                </c:pt>
                <c:pt idx="8">
                  <c:v>9. razred</c:v>
                </c:pt>
              </c:strCache>
            </c:strRef>
          </c:cat>
          <c:val>
            <c:numRef>
              <c:f>[opravljanje_domacih_nalog.xlsx]List1!$B$30:$J$30</c:f>
              <c:numCache>
                <c:formatCode>0.000</c:formatCode>
                <c:ptCount val="9"/>
                <c:pt idx="0">
                  <c:v>7.0000000000000007E-2</c:v>
                </c:pt>
                <c:pt idx="1">
                  <c:v>0.02</c:v>
                </c:pt>
                <c:pt idx="2">
                  <c:v>0.08</c:v>
                </c:pt>
                <c:pt idx="3">
                  <c:v>0.1</c:v>
                </c:pt>
                <c:pt idx="4">
                  <c:v>0.11</c:v>
                </c:pt>
                <c:pt idx="5">
                  <c:v>0.16</c:v>
                </c:pt>
                <c:pt idx="6">
                  <c:v>0.20499999999999999</c:v>
                </c:pt>
                <c:pt idx="7">
                  <c:v>0.24</c:v>
                </c:pt>
                <c:pt idx="8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DC-48BB-8058-93737A6FA5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057856"/>
        <c:axId val="122059392"/>
      </c:barChart>
      <c:catAx>
        <c:axId val="12205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22059392"/>
        <c:crosses val="autoZero"/>
        <c:auto val="1"/>
        <c:lblAlgn val="ctr"/>
        <c:lblOffset val="100"/>
        <c:noMultiLvlLbl val="0"/>
      </c:catAx>
      <c:valAx>
        <c:axId val="12205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22057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725247885680956E-2"/>
          <c:y val="2.1269841269841269E-2"/>
          <c:w val="0.91723771507728202"/>
          <c:h val="0.73358486439195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Nizi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List1!$A$2:$A$7</c:f>
              <c:strCache>
                <c:ptCount val="6"/>
                <c:pt idx="0">
                  <c:v>Nalogo naredi kasneje.</c:v>
                </c:pt>
                <c:pt idx="1">
                  <c:v>Starši se pogovrijo.</c:v>
                </c:pt>
                <c:pt idx="2">
                  <c:v>Starši ukrepajo (več učenja …).</c:v>
                </c:pt>
                <c:pt idx="3">
                  <c:v>Starši otroka kaznujejo (prepovedi).</c:v>
                </c:pt>
                <c:pt idx="4">
                  <c:v>Starši ne storijo ničesar.</c:v>
                </c:pt>
                <c:pt idx="5">
                  <c:v>Otrok ima vedno domačo nalogo.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29</c:v>
                </c:pt>
                <c:pt idx="1">
                  <c:v>24</c:v>
                </c:pt>
                <c:pt idx="2">
                  <c:v>8</c:v>
                </c:pt>
                <c:pt idx="3">
                  <c:v>10</c:v>
                </c:pt>
                <c:pt idx="4">
                  <c:v>2</c:v>
                </c:pt>
                <c:pt idx="5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88A-40EF-A8B3-C896FFA2F67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Stolpec1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List1!$A$2:$A$7</c:f>
              <c:strCache>
                <c:ptCount val="6"/>
                <c:pt idx="0">
                  <c:v>Nalogo naredi kasneje.</c:v>
                </c:pt>
                <c:pt idx="1">
                  <c:v>Starši se pogovrijo.</c:v>
                </c:pt>
                <c:pt idx="2">
                  <c:v>Starši ukrepajo (več učenja …).</c:v>
                </c:pt>
                <c:pt idx="3">
                  <c:v>Starši otroka kaznujejo (prepovedi).</c:v>
                </c:pt>
                <c:pt idx="4">
                  <c:v>Starši ne storijo ničesar.</c:v>
                </c:pt>
                <c:pt idx="5">
                  <c:v>Otrok ima vedno domačo nalogo.</c:v>
                </c:pt>
              </c:strCache>
            </c:strRef>
          </c:cat>
          <c:val>
            <c:numRef>
              <c:f>List1!$C$2:$C$7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88A-40EF-A8B3-C896FFA2F678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Stolpec2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List1!$A$2:$A$7</c:f>
              <c:strCache>
                <c:ptCount val="6"/>
                <c:pt idx="0">
                  <c:v>Nalogo naredi kasneje.</c:v>
                </c:pt>
                <c:pt idx="1">
                  <c:v>Starši se pogovrijo.</c:v>
                </c:pt>
                <c:pt idx="2">
                  <c:v>Starši ukrepajo (več učenja …).</c:v>
                </c:pt>
                <c:pt idx="3">
                  <c:v>Starši otroka kaznujejo (prepovedi).</c:v>
                </c:pt>
                <c:pt idx="4">
                  <c:v>Starši ne storijo ničesar.</c:v>
                </c:pt>
                <c:pt idx="5">
                  <c:v>Otrok ima vedno domačo nalogo.</c:v>
                </c:pt>
              </c:strCache>
            </c:strRef>
          </c:cat>
          <c:val>
            <c:numRef>
              <c:f>List1!$D$2:$D$7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88A-40EF-A8B3-C896FFA2F6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610240"/>
        <c:axId val="121611776"/>
      </c:barChart>
      <c:catAx>
        <c:axId val="12161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21611776"/>
        <c:crosses val="autoZero"/>
        <c:auto val="1"/>
        <c:lblAlgn val="ctr"/>
        <c:lblOffset val="100"/>
        <c:noMultiLvlLbl val="0"/>
      </c:catAx>
      <c:valAx>
        <c:axId val="121611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21610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Nizi 1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List1!$A$2:$A$7</c:f>
              <c:strCache>
                <c:ptCount val="6"/>
                <c:pt idx="0">
                  <c:v>Nalogo naredi kasneje.</c:v>
                </c:pt>
                <c:pt idx="1">
                  <c:v>Starši se pogovrijo.</c:v>
                </c:pt>
                <c:pt idx="2">
                  <c:v>Starši ukrepajo (več učenja …).</c:v>
                </c:pt>
                <c:pt idx="3">
                  <c:v>Starši otroka kaznujejo (prepovedi).</c:v>
                </c:pt>
                <c:pt idx="4">
                  <c:v>Starši ne storijo ničesar.</c:v>
                </c:pt>
                <c:pt idx="5">
                  <c:v>Otrok ima vedno domačo nalogo.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16</c:v>
                </c:pt>
                <c:pt idx="1">
                  <c:v>29</c:v>
                </c:pt>
                <c:pt idx="2">
                  <c:v>1</c:v>
                </c:pt>
                <c:pt idx="3">
                  <c:v>8</c:v>
                </c:pt>
                <c:pt idx="4">
                  <c:v>8</c:v>
                </c:pt>
                <c:pt idx="5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19-41D9-89FD-409E02CE57D1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Stolpec1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List1!$A$2:$A$7</c:f>
              <c:strCache>
                <c:ptCount val="6"/>
                <c:pt idx="0">
                  <c:v>Nalogo naredi kasneje.</c:v>
                </c:pt>
                <c:pt idx="1">
                  <c:v>Starši se pogovrijo.</c:v>
                </c:pt>
                <c:pt idx="2">
                  <c:v>Starši ukrepajo (več učenja …).</c:v>
                </c:pt>
                <c:pt idx="3">
                  <c:v>Starši otroka kaznujejo (prepovedi).</c:v>
                </c:pt>
                <c:pt idx="4">
                  <c:v>Starši ne storijo ničesar.</c:v>
                </c:pt>
                <c:pt idx="5">
                  <c:v>Otrok ima vedno domačo nalogo.</c:v>
                </c:pt>
              </c:strCache>
            </c:strRef>
          </c:cat>
          <c:val>
            <c:numRef>
              <c:f>List1!$C$2:$C$7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19-41D9-89FD-409E02CE57D1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Stolpec2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List1!$A$2:$A$7</c:f>
              <c:strCache>
                <c:ptCount val="6"/>
                <c:pt idx="0">
                  <c:v>Nalogo naredi kasneje.</c:v>
                </c:pt>
                <c:pt idx="1">
                  <c:v>Starši se pogovrijo.</c:v>
                </c:pt>
                <c:pt idx="2">
                  <c:v>Starši ukrepajo (več učenja …).</c:v>
                </c:pt>
                <c:pt idx="3">
                  <c:v>Starši otroka kaznujejo (prepovedi).</c:v>
                </c:pt>
                <c:pt idx="4">
                  <c:v>Starši ne storijo ničesar.</c:v>
                </c:pt>
                <c:pt idx="5">
                  <c:v>Otrok ima vedno domačo nalogo.</c:v>
                </c:pt>
              </c:strCache>
            </c:strRef>
          </c:cat>
          <c:val>
            <c:numRef>
              <c:f>List1!$D$2:$D$7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319-41D9-89FD-409E02CE57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261120"/>
        <c:axId val="126262656"/>
      </c:barChart>
      <c:catAx>
        <c:axId val="12626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26262656"/>
        <c:crosses val="autoZero"/>
        <c:auto val="1"/>
        <c:lblAlgn val="ctr"/>
        <c:lblOffset val="100"/>
        <c:noMultiLvlLbl val="0"/>
      </c:catAx>
      <c:valAx>
        <c:axId val="126262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2626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Nizi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List1!$A$2:$A$7</c:f>
              <c:strCache>
                <c:ptCount val="6"/>
                <c:pt idx="0">
                  <c:v>Nalogo naredi kasneje.</c:v>
                </c:pt>
                <c:pt idx="1">
                  <c:v>Starši se pogovrijo.</c:v>
                </c:pt>
                <c:pt idx="2">
                  <c:v>Starši ukrepajo (več učenja …).</c:v>
                </c:pt>
                <c:pt idx="3">
                  <c:v>Starši otroka kaznujejo (prepovedi).</c:v>
                </c:pt>
                <c:pt idx="4">
                  <c:v>Starši ne storijo ničesar.</c:v>
                </c:pt>
                <c:pt idx="5">
                  <c:v>Otrok ima vedno domačo nalogo.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44</c:v>
                </c:pt>
                <c:pt idx="1">
                  <c:v>21</c:v>
                </c:pt>
                <c:pt idx="2">
                  <c:v>5</c:v>
                </c:pt>
                <c:pt idx="3">
                  <c:v>8</c:v>
                </c:pt>
                <c:pt idx="4">
                  <c:v>6</c:v>
                </c:pt>
                <c:pt idx="5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E0-4CD8-87E9-FD2FFCEA7FD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Stolpec1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List1!$A$2:$A$7</c:f>
              <c:strCache>
                <c:ptCount val="6"/>
                <c:pt idx="0">
                  <c:v>Nalogo naredi kasneje.</c:v>
                </c:pt>
                <c:pt idx="1">
                  <c:v>Starši se pogovrijo.</c:v>
                </c:pt>
                <c:pt idx="2">
                  <c:v>Starši ukrepajo (več učenja …).</c:v>
                </c:pt>
                <c:pt idx="3">
                  <c:v>Starši otroka kaznujejo (prepovedi).</c:v>
                </c:pt>
                <c:pt idx="4">
                  <c:v>Starši ne storijo ničesar.</c:v>
                </c:pt>
                <c:pt idx="5">
                  <c:v>Otrok ima vedno domačo nalogo.</c:v>
                </c:pt>
              </c:strCache>
            </c:strRef>
          </c:cat>
          <c:val>
            <c:numRef>
              <c:f>List1!$C$2:$C$7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E0-4CD8-87E9-FD2FFCEA7FD7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Stolpec2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List1!$A$2:$A$7</c:f>
              <c:strCache>
                <c:ptCount val="6"/>
                <c:pt idx="0">
                  <c:v>Nalogo naredi kasneje.</c:v>
                </c:pt>
                <c:pt idx="1">
                  <c:v>Starši se pogovrijo.</c:v>
                </c:pt>
                <c:pt idx="2">
                  <c:v>Starši ukrepajo (več učenja …).</c:v>
                </c:pt>
                <c:pt idx="3">
                  <c:v>Starši otroka kaznujejo (prepovedi).</c:v>
                </c:pt>
                <c:pt idx="4">
                  <c:v>Starši ne storijo ničesar.</c:v>
                </c:pt>
                <c:pt idx="5">
                  <c:v>Otrok ima vedno domačo nalogo.</c:v>
                </c:pt>
              </c:strCache>
            </c:strRef>
          </c:cat>
          <c:val>
            <c:numRef>
              <c:f>List1!$D$2:$D$7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6E0-4CD8-87E9-FD2FFCEA7F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621184"/>
        <c:axId val="126622720"/>
      </c:barChart>
      <c:catAx>
        <c:axId val="12662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26622720"/>
        <c:crosses val="autoZero"/>
        <c:auto val="1"/>
        <c:lblAlgn val="ctr"/>
        <c:lblOffset val="100"/>
        <c:noMultiLvlLbl val="0"/>
      </c:catAx>
      <c:valAx>
        <c:axId val="126622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2662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BED14-FFB6-420D-AD77-3C0031801031}" type="datetimeFigureOut">
              <a:rPr lang="sl-SI" smtClean="0"/>
              <a:t>14.2.2018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2C09F-D1BF-4ADF-928F-488834DD678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9966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2C09F-D1BF-4ADF-928F-488834DD6788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1198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EA8096A-AC10-4F06-A0C6-CD1FD34BE710}" type="datetimeFigureOut">
              <a:rPr lang="sl-SI" smtClean="0"/>
              <a:t>14.2.2018</a:t>
            </a:fld>
            <a:endParaRPr lang="sl-SI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8B8389D-2D7F-46CF-9D5C-2AC14A1D0A4A}" type="slidenum">
              <a:rPr lang="sl-SI" smtClean="0"/>
              <a:t>‹#›</a:t>
            </a:fld>
            <a:endParaRPr lang="sl-SI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096A-AC10-4F06-A0C6-CD1FD34BE710}" type="datetimeFigureOut">
              <a:rPr lang="sl-SI" smtClean="0"/>
              <a:t>14.2.2018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389D-2D7F-46CF-9D5C-2AC14A1D0A4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096A-AC10-4F06-A0C6-CD1FD34BE710}" type="datetimeFigureOut">
              <a:rPr lang="sl-SI" smtClean="0"/>
              <a:t>14.2.2018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389D-2D7F-46CF-9D5C-2AC14A1D0A4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096A-AC10-4F06-A0C6-CD1FD34BE710}" type="datetimeFigureOut">
              <a:rPr lang="sl-SI" smtClean="0"/>
              <a:t>14.2.2018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389D-2D7F-46CF-9D5C-2AC14A1D0A4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096A-AC10-4F06-A0C6-CD1FD34BE710}" type="datetimeFigureOut">
              <a:rPr lang="sl-SI" smtClean="0"/>
              <a:t>14.2.2018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389D-2D7F-46CF-9D5C-2AC14A1D0A4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096A-AC10-4F06-A0C6-CD1FD34BE710}" type="datetimeFigureOut">
              <a:rPr lang="sl-SI" smtClean="0"/>
              <a:t>14.2.2018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389D-2D7F-46CF-9D5C-2AC14A1D0A4A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096A-AC10-4F06-A0C6-CD1FD34BE710}" type="datetimeFigureOut">
              <a:rPr lang="sl-SI" smtClean="0"/>
              <a:t>14.2.2018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389D-2D7F-46CF-9D5C-2AC14A1D0A4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096A-AC10-4F06-A0C6-CD1FD34BE710}" type="datetimeFigureOut">
              <a:rPr lang="sl-SI" smtClean="0"/>
              <a:t>14.2.2018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389D-2D7F-46CF-9D5C-2AC14A1D0A4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096A-AC10-4F06-A0C6-CD1FD34BE710}" type="datetimeFigureOut">
              <a:rPr lang="sl-SI" smtClean="0"/>
              <a:t>14.2.2018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389D-2D7F-46CF-9D5C-2AC14A1D0A4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096A-AC10-4F06-A0C6-CD1FD34BE710}" type="datetimeFigureOut">
              <a:rPr lang="sl-SI" smtClean="0"/>
              <a:t>14.2.2018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389D-2D7F-46CF-9D5C-2AC14A1D0A4A}" type="slidenum">
              <a:rPr lang="sl-SI" smtClean="0"/>
              <a:t>‹#›</a:t>
            </a:fld>
            <a:endParaRPr lang="sl-SI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096A-AC10-4F06-A0C6-CD1FD34BE710}" type="datetimeFigureOut">
              <a:rPr lang="sl-SI" smtClean="0"/>
              <a:t>14.2.2018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389D-2D7F-46CF-9D5C-2AC14A1D0A4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EA8096A-AC10-4F06-A0C6-CD1FD34BE710}" type="datetimeFigureOut">
              <a:rPr lang="sl-SI" smtClean="0"/>
              <a:t>14.2.2018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8B8389D-2D7F-46CF-9D5C-2AC14A1D0A4A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2807"/>
            <a:ext cx="1512695" cy="647222"/>
          </a:xfrm>
          <a:prstGeom prst="rect">
            <a:avLst/>
          </a:prstGeom>
        </p:spPr>
      </p:pic>
      <p:cxnSp>
        <p:nvCxnSpPr>
          <p:cNvPr id="9" name="Raven povezovalnik 8"/>
          <p:cNvCxnSpPr/>
          <p:nvPr/>
        </p:nvCxnSpPr>
        <p:spPr>
          <a:xfrm>
            <a:off x="251520" y="908720"/>
            <a:ext cx="8568952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jeZBesedilom 9"/>
          <p:cNvSpPr txBox="1"/>
          <p:nvPr/>
        </p:nvSpPr>
        <p:spPr>
          <a:xfrm>
            <a:off x="7016484" y="578419"/>
            <a:ext cx="1803988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100" b="1" dirty="0" smtClean="0">
                <a:solidFill>
                  <a:schemeClr val="tx2">
                    <a:lumMod val="75000"/>
                  </a:schemeClr>
                </a:solidFill>
              </a:rPr>
              <a:t>Prednostna naloga </a:t>
            </a:r>
            <a:endParaRPr lang="sl-SI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827584" y="1556792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400" b="1" dirty="0" smtClean="0">
                <a:solidFill>
                  <a:schemeClr val="bg2">
                    <a:lumMod val="25000"/>
                  </a:schemeClr>
                </a:solidFill>
              </a:rPr>
              <a:t>Domače </a:t>
            </a:r>
            <a:r>
              <a:rPr lang="sl-SI" sz="4400" b="1" dirty="0" smtClean="0">
                <a:solidFill>
                  <a:schemeClr val="bg1"/>
                </a:solidFill>
              </a:rPr>
              <a:t>naloge</a:t>
            </a:r>
          </a:p>
          <a:p>
            <a:pPr algn="ctr"/>
            <a:r>
              <a:rPr lang="sl-SI" sz="2800" b="1" dirty="0" smtClean="0">
                <a:solidFill>
                  <a:schemeClr val="bg2">
                    <a:lumMod val="25000"/>
                  </a:schemeClr>
                </a:solidFill>
              </a:rPr>
              <a:t>prednostna naloga</a:t>
            </a:r>
          </a:p>
          <a:p>
            <a:pPr algn="ctr"/>
            <a:r>
              <a:rPr lang="sl-SI" sz="2800" b="1" dirty="0" smtClean="0">
                <a:solidFill>
                  <a:schemeClr val="bg2">
                    <a:lumMod val="25000"/>
                  </a:schemeClr>
                </a:solidFill>
              </a:rPr>
              <a:t>2016/17 – 2017/18</a:t>
            </a:r>
            <a:endParaRPr lang="sl-SI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674102" y="3300661"/>
            <a:ext cx="3888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1400" i="1" dirty="0" smtClean="0"/>
              <a:t>Pripravil strokovni aktiv za opredelitev pomanjkljivosti in predlagane izboljšave na področju delanja DN  :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3695085" y="5949280"/>
            <a:ext cx="1681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Februar, 2018</a:t>
            </a:r>
            <a:endParaRPr lang="sl-SI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4537471" y="3746872"/>
            <a:ext cx="33616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Marjeta Dobravec, Marija Medja, Bernarda Mikelj,  Martina M. </a:t>
            </a:r>
            <a:r>
              <a:rPr lang="sl-SI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Sabalić</a:t>
            </a:r>
            <a:endParaRPr lang="sl-SI" sz="12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sl-SI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Mojca Odar, Nežka Košnik, </a:t>
            </a:r>
          </a:p>
          <a:p>
            <a:r>
              <a:rPr lang="sl-SI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Marinka Soklič, Nataša Mrak, </a:t>
            </a:r>
          </a:p>
          <a:p>
            <a:r>
              <a:rPr lang="sl-SI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Anita Zupanc, Alenka Rozman, </a:t>
            </a:r>
          </a:p>
          <a:p>
            <a:r>
              <a:rPr lang="sl-SI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Mina Pavliha, Nataša Stare,</a:t>
            </a:r>
          </a:p>
          <a:p>
            <a:r>
              <a:rPr lang="sl-SI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pomočnica ravnateljice Jana Komac,  ravnateljica Mojca Rozman</a:t>
            </a:r>
            <a:endParaRPr lang="sl-SI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455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/>
          <p:cNvSpPr/>
          <p:nvPr/>
        </p:nvSpPr>
        <p:spPr>
          <a:xfrm>
            <a:off x="1072289" y="562163"/>
            <a:ext cx="1804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/>
              <a:t>Pomen DN</a:t>
            </a:r>
            <a:endParaRPr lang="sl-SI" sz="24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5292080" y="0"/>
            <a:ext cx="1152128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endParaRPr lang="sl-SI" sz="2000" b="1" dirty="0">
              <a:solidFill>
                <a:schemeClr val="bg1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5436096" y="72870"/>
            <a:ext cx="2094326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>
                <a:solidFill>
                  <a:schemeClr val="bg1"/>
                </a:solidFill>
              </a:rPr>
              <a:t>Učenci  &amp; starši</a:t>
            </a:r>
            <a:endParaRPr lang="sl-SI" sz="2000" b="1" dirty="0">
              <a:solidFill>
                <a:schemeClr val="bg1"/>
              </a:solidFill>
            </a:endParaRPr>
          </a:p>
        </p:txBody>
      </p:sp>
      <p:pic>
        <p:nvPicPr>
          <p:cNvPr id="10" name="Slika 9"/>
          <p:cNvPicPr/>
          <p:nvPr/>
        </p:nvPicPr>
        <p:blipFill rotWithShape="1">
          <a:blip r:embed="rId2"/>
          <a:srcRect l="5733" t="21506" r="9851" b="12050"/>
          <a:stretch/>
        </p:blipFill>
        <p:spPr bwMode="auto">
          <a:xfrm>
            <a:off x="539552" y="908720"/>
            <a:ext cx="4752528" cy="25493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Slika 10" descr="https://www.1ka.si/admin/survey/pChart/Cache/e1bafa31ffc10b2ac596a3b366e7ef2d?151602544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3" r="15682"/>
          <a:stretch/>
        </p:blipFill>
        <p:spPr bwMode="auto">
          <a:xfrm>
            <a:off x="611560" y="3601925"/>
            <a:ext cx="4824536" cy="26783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Raven povezovalnik 11"/>
          <p:cNvCxnSpPr/>
          <p:nvPr/>
        </p:nvCxnSpPr>
        <p:spPr>
          <a:xfrm>
            <a:off x="2951820" y="1268760"/>
            <a:ext cx="108012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aven povezovalnik 13"/>
          <p:cNvCxnSpPr/>
          <p:nvPr/>
        </p:nvCxnSpPr>
        <p:spPr>
          <a:xfrm>
            <a:off x="932961" y="4005064"/>
            <a:ext cx="194421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Raven povezovalnik 15"/>
          <p:cNvCxnSpPr/>
          <p:nvPr/>
        </p:nvCxnSpPr>
        <p:spPr>
          <a:xfrm>
            <a:off x="3707904" y="2348880"/>
            <a:ext cx="108012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Raven povezovalnik 17"/>
          <p:cNvCxnSpPr/>
          <p:nvPr/>
        </p:nvCxnSpPr>
        <p:spPr>
          <a:xfrm>
            <a:off x="932961" y="4797152"/>
            <a:ext cx="1874191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Raven povezovalnik 19"/>
          <p:cNvCxnSpPr/>
          <p:nvPr/>
        </p:nvCxnSpPr>
        <p:spPr>
          <a:xfrm>
            <a:off x="3455876" y="3068960"/>
            <a:ext cx="1152128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Raven povezovalnik 21"/>
          <p:cNvCxnSpPr/>
          <p:nvPr/>
        </p:nvCxnSpPr>
        <p:spPr>
          <a:xfrm>
            <a:off x="1189607" y="5013176"/>
            <a:ext cx="165618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Raven povezovalnik 24"/>
          <p:cNvCxnSpPr/>
          <p:nvPr/>
        </p:nvCxnSpPr>
        <p:spPr>
          <a:xfrm>
            <a:off x="971600" y="3068960"/>
            <a:ext cx="104609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Raven povezovalnik 26"/>
          <p:cNvCxnSpPr/>
          <p:nvPr/>
        </p:nvCxnSpPr>
        <p:spPr>
          <a:xfrm>
            <a:off x="891961" y="6003241"/>
            <a:ext cx="201820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Raven povezovalnik 28"/>
          <p:cNvCxnSpPr/>
          <p:nvPr/>
        </p:nvCxnSpPr>
        <p:spPr>
          <a:xfrm>
            <a:off x="2877177" y="3356992"/>
            <a:ext cx="101806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Raven povezovalnik 30"/>
          <p:cNvCxnSpPr/>
          <p:nvPr/>
        </p:nvCxnSpPr>
        <p:spPr>
          <a:xfrm>
            <a:off x="1594025" y="5517232"/>
            <a:ext cx="130609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24" name="PoljeZBesedilom 1023"/>
          <p:cNvSpPr txBox="1"/>
          <p:nvPr/>
        </p:nvSpPr>
        <p:spPr>
          <a:xfrm>
            <a:off x="5314528" y="1430774"/>
            <a:ext cx="2972382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l-SI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</a:t>
            </a:r>
            <a:r>
              <a:rPr lang="sl-SI" dirty="0" smtClean="0"/>
              <a:t> pomaga pri razumevanju učne snovi</a:t>
            </a:r>
          </a:p>
          <a:p>
            <a:pPr marL="285750" indent="-285750">
              <a:buFontTx/>
              <a:buChar char="-"/>
            </a:pPr>
            <a:r>
              <a:rPr lang="sl-SI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</a:t>
            </a:r>
            <a:r>
              <a:rPr lang="sl-SI" dirty="0" smtClean="0"/>
              <a:t> se dela praviloma na istem mestu</a:t>
            </a:r>
          </a:p>
          <a:p>
            <a:pPr marL="285750" indent="-285750">
              <a:buFontTx/>
              <a:buChar char="-"/>
            </a:pPr>
            <a:r>
              <a:rPr lang="sl-SI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</a:t>
            </a:r>
            <a:r>
              <a:rPr lang="sl-SI" dirty="0" smtClean="0"/>
              <a:t> se dela praviloma ob istem času</a:t>
            </a:r>
          </a:p>
          <a:p>
            <a:pPr marL="285750" indent="-285750">
              <a:buFontTx/>
              <a:buChar char="-"/>
            </a:pPr>
            <a:r>
              <a:rPr lang="sl-SI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Pomoč</a:t>
            </a:r>
            <a:r>
              <a:rPr lang="sl-SI" dirty="0" smtClean="0"/>
              <a:t> pri delanju DN</a:t>
            </a:r>
          </a:p>
          <a:p>
            <a:pPr marL="285750" indent="-285750">
              <a:buFontTx/>
              <a:buChar char="-"/>
            </a:pPr>
            <a:r>
              <a:rPr lang="sl-SI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Preverjanje</a:t>
            </a:r>
            <a:r>
              <a:rPr lang="sl-SI" dirty="0" smtClean="0"/>
              <a:t> opravljene DN</a:t>
            </a:r>
            <a:endParaRPr lang="sl-SI" dirty="0"/>
          </a:p>
        </p:txBody>
      </p:sp>
      <p:cxnSp>
        <p:nvCxnSpPr>
          <p:cNvPr id="1028" name="Raven povezovalnik 1027"/>
          <p:cNvCxnSpPr/>
          <p:nvPr/>
        </p:nvCxnSpPr>
        <p:spPr>
          <a:xfrm>
            <a:off x="3455876" y="1556792"/>
            <a:ext cx="11521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ven povezovalnik 37"/>
          <p:cNvCxnSpPr/>
          <p:nvPr/>
        </p:nvCxnSpPr>
        <p:spPr>
          <a:xfrm>
            <a:off x="810899" y="4293096"/>
            <a:ext cx="20892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PoljeZBesedilom 1029"/>
          <p:cNvSpPr txBox="1"/>
          <p:nvPr/>
        </p:nvSpPr>
        <p:spPr>
          <a:xfrm>
            <a:off x="5364088" y="4606124"/>
            <a:ext cx="297238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Redna DN </a:t>
            </a:r>
            <a:r>
              <a:rPr lang="sl-SI" dirty="0" smtClean="0"/>
              <a:t>pomeni manj učenja pred testom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6300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5436096" y="72870"/>
            <a:ext cx="2094326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>
                <a:solidFill>
                  <a:schemeClr val="bg1"/>
                </a:solidFill>
              </a:rPr>
              <a:t>Učenci  &amp; starši</a:t>
            </a:r>
            <a:endParaRPr lang="sl-SI" sz="2000" b="1" dirty="0">
              <a:solidFill>
                <a:schemeClr val="bg1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96752"/>
            <a:ext cx="6693988" cy="2517866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1619672" y="836712"/>
            <a:ext cx="212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Kako dela(š) DN?</a:t>
            </a:r>
            <a:endParaRPr lang="sl-SI" b="1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537100" y="2348880"/>
            <a:ext cx="576064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err="1" smtClean="0">
                <a:solidFill>
                  <a:schemeClr val="bg1"/>
                </a:solidFill>
              </a:rPr>
              <a:t>Uč</a:t>
            </a:r>
            <a:endParaRPr lang="sl-SI" sz="2000" b="1" dirty="0">
              <a:solidFill>
                <a:schemeClr val="bg1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609108" y="4581128"/>
            <a:ext cx="504056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>
                <a:solidFill>
                  <a:schemeClr val="bg1"/>
                </a:solidFill>
              </a:rPr>
              <a:t>St</a:t>
            </a:r>
            <a:endParaRPr lang="sl-SI" sz="2000" b="1" dirty="0">
              <a:solidFill>
                <a:schemeClr val="bg1"/>
              </a:solidFill>
            </a:endParaRPr>
          </a:p>
        </p:txBody>
      </p:sp>
      <p:pic>
        <p:nvPicPr>
          <p:cNvPr id="7" name="Slika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391" y="3714618"/>
            <a:ext cx="6574437" cy="2330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002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5436096" y="72870"/>
            <a:ext cx="2094326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>
                <a:solidFill>
                  <a:schemeClr val="bg1"/>
                </a:solidFill>
              </a:rPr>
              <a:t>Učenci  &amp; starši</a:t>
            </a:r>
            <a:endParaRPr lang="sl-SI" sz="2000" b="1" dirty="0">
              <a:solidFill>
                <a:schemeClr val="bg1"/>
              </a:solidFill>
            </a:endParaRPr>
          </a:p>
        </p:txBody>
      </p:sp>
      <p:pic>
        <p:nvPicPr>
          <p:cNvPr id="3" name="Slika 2"/>
          <p:cNvPicPr/>
          <p:nvPr/>
        </p:nvPicPr>
        <p:blipFill rotWithShape="1">
          <a:blip r:embed="rId2"/>
          <a:srcRect l="6449" t="23199" r="9851" b="21227"/>
          <a:stretch/>
        </p:blipFill>
        <p:spPr bwMode="auto">
          <a:xfrm>
            <a:off x="1331640" y="1124744"/>
            <a:ext cx="6858000" cy="25347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827584" y="69269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Čas opravljanja naloge dnevno </a:t>
            </a:r>
            <a:endParaRPr lang="sl-SI" b="1" dirty="0"/>
          </a:p>
        </p:txBody>
      </p:sp>
      <p:pic>
        <p:nvPicPr>
          <p:cNvPr id="5" name="Slika 4" descr="https://www.1ka.si/admin/survey/pChart/Cache/0725610fbc466f1242b430cb1c1e0ece?151602659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17032"/>
            <a:ext cx="6858000" cy="25755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jeZBesedilom 5"/>
          <p:cNvSpPr txBox="1"/>
          <p:nvPr/>
        </p:nvSpPr>
        <p:spPr>
          <a:xfrm>
            <a:off x="537100" y="2348880"/>
            <a:ext cx="576064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err="1" smtClean="0">
                <a:solidFill>
                  <a:schemeClr val="bg1"/>
                </a:solidFill>
              </a:rPr>
              <a:t>Uč</a:t>
            </a:r>
            <a:endParaRPr lang="sl-SI" sz="2000" b="1" dirty="0">
              <a:solidFill>
                <a:schemeClr val="bg1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609108" y="4581128"/>
            <a:ext cx="504056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>
                <a:solidFill>
                  <a:schemeClr val="bg1"/>
                </a:solidFill>
              </a:rPr>
              <a:t>St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01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5436096" y="72870"/>
            <a:ext cx="2094326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>
                <a:solidFill>
                  <a:schemeClr val="bg1"/>
                </a:solidFill>
              </a:rPr>
              <a:t>Učenci </a:t>
            </a:r>
            <a:endParaRPr lang="sl-SI" sz="2000" b="1" dirty="0">
              <a:solidFill>
                <a:schemeClr val="bg1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44824"/>
            <a:ext cx="8750057" cy="3255085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1284714" y="1340768"/>
            <a:ext cx="3427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Katere naloge delaš najraje?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70627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5436096" y="72870"/>
            <a:ext cx="2094326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>
                <a:solidFill>
                  <a:schemeClr val="bg1"/>
                </a:solidFill>
              </a:rPr>
              <a:t>Učenci </a:t>
            </a:r>
            <a:endParaRPr lang="sl-SI" sz="2000" b="1" dirty="0">
              <a:solidFill>
                <a:schemeClr val="bg1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768012"/>
            <a:ext cx="7243858" cy="2763667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899592" y="478419"/>
            <a:ext cx="2757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Kdo ti pomaga pri DN?</a:t>
            </a:r>
            <a:endParaRPr lang="sl-SI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707666"/>
            <a:ext cx="7286328" cy="2745669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924426" y="3474876"/>
            <a:ext cx="3517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Vzrok za neopravljeno nalogo</a:t>
            </a:r>
            <a:endParaRPr lang="sl-SI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33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https://www.1ka.si/admin/survey/pChart/Cache/af0f095230a59ab8744f273931fcd8be?151575658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7920879" cy="34778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avokotnik 2"/>
          <p:cNvSpPr/>
          <p:nvPr/>
        </p:nvSpPr>
        <p:spPr>
          <a:xfrm>
            <a:off x="5364088" y="44624"/>
            <a:ext cx="1804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 smtClean="0">
                <a:solidFill>
                  <a:schemeClr val="bg1"/>
                </a:solidFill>
              </a:rPr>
              <a:t>Učitelji</a:t>
            </a:r>
            <a:endParaRPr lang="sl-SI" sz="2400" dirty="0">
              <a:solidFill>
                <a:schemeClr val="bg1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1403648" y="2730406"/>
            <a:ext cx="6449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b="1" dirty="0" smtClean="0"/>
              <a:t>Kaj je po vašem mnenju najpogostejši vzrok za ne delanje DN?</a:t>
            </a:r>
            <a:endParaRPr lang="sl-SI" sz="16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720081"/>
            <a:ext cx="5326692" cy="2010325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2339752" y="1176507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Odgovori učencev</a:t>
            </a: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97785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5292080" y="116632"/>
            <a:ext cx="2094326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>
                <a:solidFill>
                  <a:schemeClr val="bg1"/>
                </a:solidFill>
              </a:rPr>
              <a:t>Starši</a:t>
            </a:r>
            <a:endParaRPr lang="sl-SI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Grafikon 5"/>
          <p:cNvGraphicFramePr/>
          <p:nvPr>
            <p:extLst>
              <p:ext uri="{D42A27DB-BD31-4B8C-83A1-F6EECF244321}">
                <p14:modId xmlns:p14="http://schemas.microsoft.com/office/powerpoint/2010/main" val="3087935368"/>
              </p:ext>
            </p:extLst>
          </p:nvPr>
        </p:nvGraphicFramePr>
        <p:xfrm>
          <a:off x="1763688" y="967050"/>
          <a:ext cx="5256584" cy="2062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jeZBesedilom 6"/>
          <p:cNvSpPr txBox="1"/>
          <p:nvPr/>
        </p:nvSpPr>
        <p:spPr>
          <a:xfrm>
            <a:off x="736468" y="647110"/>
            <a:ext cx="5569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b="1" dirty="0"/>
              <a:t>Kaj običajno storite, če je otrok brez domače naloge?</a:t>
            </a:r>
            <a:br>
              <a:rPr lang="sl-SI" sz="1600" b="1" dirty="0"/>
            </a:br>
            <a:endParaRPr lang="sl-SI" sz="1600" dirty="0"/>
          </a:p>
        </p:txBody>
      </p:sp>
      <p:graphicFrame>
        <p:nvGraphicFramePr>
          <p:cNvPr id="9" name="Grafikon 8"/>
          <p:cNvGraphicFramePr/>
          <p:nvPr>
            <p:extLst>
              <p:ext uri="{D42A27DB-BD31-4B8C-83A1-F6EECF244321}">
                <p14:modId xmlns:p14="http://schemas.microsoft.com/office/powerpoint/2010/main" val="3836326224"/>
              </p:ext>
            </p:extLst>
          </p:nvPr>
        </p:nvGraphicFramePr>
        <p:xfrm>
          <a:off x="1763688" y="4684493"/>
          <a:ext cx="5256584" cy="1872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ikon 9"/>
          <p:cNvGraphicFramePr/>
          <p:nvPr>
            <p:extLst>
              <p:ext uri="{D42A27DB-BD31-4B8C-83A1-F6EECF244321}">
                <p14:modId xmlns:p14="http://schemas.microsoft.com/office/powerpoint/2010/main" val="347886681"/>
              </p:ext>
            </p:extLst>
          </p:nvPr>
        </p:nvGraphicFramePr>
        <p:xfrm>
          <a:off x="1691680" y="2453492"/>
          <a:ext cx="5486400" cy="2403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PoljeZBesedilom 10"/>
          <p:cNvSpPr txBox="1"/>
          <p:nvPr/>
        </p:nvSpPr>
        <p:spPr>
          <a:xfrm>
            <a:off x="899592" y="1844824"/>
            <a:ext cx="53893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dirty="0" smtClean="0"/>
              <a:t>1. </a:t>
            </a:r>
            <a:r>
              <a:rPr lang="sl-SI" dirty="0"/>
              <a:t>T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899592" y="3512770"/>
            <a:ext cx="53893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dirty="0"/>
              <a:t>2</a:t>
            </a:r>
            <a:r>
              <a:rPr lang="sl-SI" dirty="0" smtClean="0"/>
              <a:t>. </a:t>
            </a:r>
            <a:r>
              <a:rPr lang="sl-SI" dirty="0"/>
              <a:t>T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899592" y="5435931"/>
            <a:ext cx="53893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dirty="0"/>
              <a:t>3</a:t>
            </a:r>
            <a:r>
              <a:rPr lang="sl-SI" dirty="0" smtClean="0"/>
              <a:t>. </a:t>
            </a:r>
            <a:r>
              <a:rPr lang="sl-SI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8789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5364088" y="44624"/>
            <a:ext cx="1804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 smtClean="0">
                <a:solidFill>
                  <a:schemeClr val="bg1"/>
                </a:solidFill>
              </a:rPr>
              <a:t>Učitelji</a:t>
            </a:r>
            <a:endParaRPr lang="sl-SI" sz="2400" dirty="0">
              <a:solidFill>
                <a:schemeClr val="bg1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40768"/>
            <a:ext cx="8033235" cy="3013409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776609" y="692696"/>
            <a:ext cx="5197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b="1" dirty="0" smtClean="0"/>
              <a:t>Kako običajno ukrepate, če učenec/</a:t>
            </a:r>
            <a:r>
              <a:rPr lang="sl-SI" sz="1600" b="1" dirty="0" err="1" smtClean="0"/>
              <a:t>ka</a:t>
            </a:r>
            <a:r>
              <a:rPr lang="sl-SI" sz="1600" b="1" dirty="0" smtClean="0"/>
              <a:t> nima DN?</a:t>
            </a: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245545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334" y="1047920"/>
            <a:ext cx="6918308" cy="259228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334" y="3933056"/>
            <a:ext cx="7015782" cy="2643536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5436096" y="72870"/>
            <a:ext cx="2094326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>
                <a:solidFill>
                  <a:schemeClr val="bg1"/>
                </a:solidFill>
              </a:rPr>
              <a:t>Učenci  &amp; starši</a:t>
            </a:r>
            <a:endParaRPr lang="sl-SI" sz="2000" b="1" dirty="0">
              <a:solidFill>
                <a:schemeClr val="bg1"/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755576" y="669251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/>
              <a:t>Ali menite, da bi nagrajevanje vašega otroka vzpodbudilo k rednemu delanju </a:t>
            </a:r>
            <a:r>
              <a:rPr lang="sl-SI" sz="1400" b="1" dirty="0" smtClean="0"/>
              <a:t>DN? </a:t>
            </a:r>
            <a:endParaRPr lang="sl-SI" sz="1400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710430" y="3711101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 smtClean="0"/>
              <a:t>Ali </a:t>
            </a:r>
            <a:r>
              <a:rPr lang="sl-SI" sz="1400" b="1" dirty="0"/>
              <a:t>meniš, da bi nagrajevanje spodbudilo k rednemu delanju </a:t>
            </a:r>
            <a:r>
              <a:rPr lang="sl-SI" sz="1400" b="1" dirty="0" smtClean="0"/>
              <a:t>DN? </a:t>
            </a:r>
            <a:endParaRPr lang="sl-SI" sz="1400" b="1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592075" y="4941168"/>
            <a:ext cx="576064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err="1" smtClean="0">
                <a:solidFill>
                  <a:schemeClr val="bg1"/>
                </a:solidFill>
              </a:rPr>
              <a:t>Uč</a:t>
            </a:r>
            <a:endParaRPr lang="sl-SI" sz="2000" b="1" dirty="0">
              <a:solidFill>
                <a:schemeClr val="bg1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599347" y="2144009"/>
            <a:ext cx="504056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>
                <a:solidFill>
                  <a:schemeClr val="bg1"/>
                </a:solidFill>
              </a:rPr>
              <a:t>St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8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628800"/>
            <a:ext cx="7774026" cy="2947498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5436096" y="72870"/>
            <a:ext cx="2094326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>
                <a:solidFill>
                  <a:schemeClr val="bg1"/>
                </a:solidFill>
              </a:rPr>
              <a:t>Učenci </a:t>
            </a:r>
            <a:endParaRPr lang="sl-SI" sz="2000" b="1" dirty="0">
              <a:solidFill>
                <a:schemeClr val="bg1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816264" y="1031144"/>
            <a:ext cx="770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Kako </a:t>
            </a:r>
            <a:r>
              <a:rPr lang="pl-PL" sz="1600" b="1" dirty="0"/>
              <a:t>se počutiš, </a:t>
            </a:r>
            <a:r>
              <a:rPr lang="pl-PL" sz="1600" b="1" dirty="0" smtClean="0"/>
              <a:t>ko </a:t>
            </a:r>
            <a:r>
              <a:rPr lang="pl-PL" sz="1600" b="1" dirty="0"/>
              <a:t>si za opravljeno nalogo </a:t>
            </a:r>
            <a:r>
              <a:rPr lang="pl-PL" sz="1600" b="1" dirty="0" smtClean="0"/>
              <a:t>nagrajen?</a:t>
            </a:r>
            <a:endParaRPr lang="sl-SI" sz="1600" b="1" dirty="0"/>
          </a:p>
        </p:txBody>
      </p:sp>
    </p:spTree>
    <p:extLst>
      <p:ext uri="{BB962C8B-B14F-4D97-AF65-F5344CB8AC3E}">
        <p14:creationId xmlns:p14="http://schemas.microsoft.com/office/powerpoint/2010/main" val="118439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zultat iskanja slik za homewo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17" y="5039996"/>
            <a:ext cx="207383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539" y="908720"/>
            <a:ext cx="2334427" cy="127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393" y="5068560"/>
            <a:ext cx="2232670" cy="126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430" y="4499747"/>
            <a:ext cx="2771350" cy="184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Rezultat iskanja slik za domača nalog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781" y="2492896"/>
            <a:ext cx="2256185" cy="179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97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2" y="1000473"/>
            <a:ext cx="6417236" cy="24394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827584" y="692696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/>
              <a:t>Kakšna vzpodbuda za redno delanje </a:t>
            </a:r>
            <a:r>
              <a:rPr lang="sl-SI" sz="1400" b="1" dirty="0" smtClean="0"/>
              <a:t>DN bi </a:t>
            </a:r>
            <a:r>
              <a:rPr lang="sl-SI" sz="1400" b="1" dirty="0"/>
              <a:t>bila za vašega otroka najbolj primerna? </a:t>
            </a:r>
            <a:r>
              <a:rPr lang="sl-SI" sz="1400" b="1" dirty="0" smtClean="0"/>
              <a:t> </a:t>
            </a:r>
            <a:endParaRPr lang="sl-SI" sz="14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228" y="3933056"/>
            <a:ext cx="6596444" cy="2517866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827584" y="3532617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/>
              <a:t>Katera nagrada bi bila zate primerna?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5436096" y="72870"/>
            <a:ext cx="2094326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>
                <a:solidFill>
                  <a:schemeClr val="bg1"/>
                </a:solidFill>
              </a:rPr>
              <a:t>Učenci  &amp; starši</a:t>
            </a:r>
            <a:endParaRPr lang="sl-SI" sz="2000" b="1" dirty="0">
              <a:solidFill>
                <a:schemeClr val="bg1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612125" y="2020159"/>
            <a:ext cx="504056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>
                <a:solidFill>
                  <a:schemeClr val="bg1"/>
                </a:solidFill>
              </a:rPr>
              <a:t>St</a:t>
            </a:r>
            <a:endParaRPr lang="sl-SI" sz="2000" b="1" dirty="0">
              <a:solidFill>
                <a:schemeClr val="bg1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592075" y="4941168"/>
            <a:ext cx="576064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err="1" smtClean="0">
                <a:solidFill>
                  <a:schemeClr val="bg1"/>
                </a:solidFill>
              </a:rPr>
              <a:t>Uč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2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https://www.1ka.si/admin/survey/pChart/Cache/805b6fcdc9706c9b23f59c2cb1a686e3?151575658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00473"/>
            <a:ext cx="6564705" cy="27165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922009" y="692696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/>
              <a:t>Kaj menite o prostem vikendu brez domačih nalog? </a:t>
            </a:r>
          </a:p>
        </p:txBody>
      </p:sp>
      <p:sp>
        <p:nvSpPr>
          <p:cNvPr id="4" name="Pravokotnik 3"/>
          <p:cNvSpPr/>
          <p:nvPr/>
        </p:nvSpPr>
        <p:spPr>
          <a:xfrm>
            <a:off x="5364088" y="44624"/>
            <a:ext cx="1804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 smtClean="0">
                <a:solidFill>
                  <a:schemeClr val="bg1"/>
                </a:solidFill>
              </a:rPr>
              <a:t>Učitelji</a:t>
            </a:r>
            <a:endParaRPr lang="sl-SI" sz="2400" dirty="0">
              <a:solidFill>
                <a:schemeClr val="bg1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b="81728"/>
          <a:stretch/>
        </p:blipFill>
        <p:spPr>
          <a:xfrm>
            <a:off x="1036255" y="3501009"/>
            <a:ext cx="6572058" cy="100811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/>
          <a:srcRect t="33932" b="59542"/>
          <a:stretch/>
        </p:blipFill>
        <p:spPr>
          <a:xfrm>
            <a:off x="1035990" y="4545126"/>
            <a:ext cx="6572323" cy="36004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/>
          <a:srcRect t="52610" b="40865"/>
          <a:stretch/>
        </p:blipFill>
        <p:spPr>
          <a:xfrm>
            <a:off x="1036255" y="4941171"/>
            <a:ext cx="6572058" cy="36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2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88024" y="44624"/>
            <a:ext cx="2952328" cy="576064"/>
          </a:xfrm>
        </p:spPr>
        <p:txBody>
          <a:bodyPr>
            <a:noAutofit/>
          </a:bodyPr>
          <a:lstStyle/>
          <a:p>
            <a:pPr algn="ctr"/>
            <a:r>
              <a:rPr lang="sl-SI" sz="2400" b="1" dirty="0" smtClean="0">
                <a:solidFill>
                  <a:schemeClr val="bg1"/>
                </a:solidFill>
              </a:rPr>
              <a:t>STRATEGIJE</a:t>
            </a:r>
            <a:endParaRPr lang="sl-SI" sz="2400" b="1" dirty="0">
              <a:solidFill>
                <a:schemeClr val="bg1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320861"/>
            <a:ext cx="2857500" cy="2143125"/>
          </a:xfrm>
          <a:prstGeom prst="rect">
            <a:avLst/>
          </a:prstGeom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4860032" y="2708920"/>
            <a:ext cx="2952328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l-SI" sz="3600" b="1" dirty="0" smtClean="0"/>
              <a:t>USMERITVE</a:t>
            </a:r>
            <a:endParaRPr lang="sl-SI" sz="3600" b="1" dirty="0"/>
          </a:p>
        </p:txBody>
      </p:sp>
    </p:spTree>
    <p:extLst>
      <p:ext uri="{BB962C8B-B14F-4D97-AF65-F5344CB8AC3E}">
        <p14:creationId xmlns:p14="http://schemas.microsoft.com/office/powerpoint/2010/main" val="203972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3"/>
          <p:cNvSpPr txBox="1">
            <a:spLocks/>
          </p:cNvSpPr>
          <p:nvPr/>
        </p:nvSpPr>
        <p:spPr>
          <a:xfrm>
            <a:off x="467544" y="764704"/>
            <a:ext cx="8136904" cy="576064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sl-SI" dirty="0" smtClean="0">
                <a:solidFill>
                  <a:srgbClr val="FF0000"/>
                </a:solidFill>
              </a:rPr>
              <a:t>čez vikend / enkrat tedensko brez DN za vse, ki so čez teden opravili vse DN</a:t>
            </a:r>
            <a:r>
              <a:rPr lang="sl-SI" dirty="0" smtClean="0"/>
              <a:t> </a:t>
            </a:r>
          </a:p>
          <a:p>
            <a:pPr fontAlgn="base"/>
            <a:r>
              <a:rPr lang="sl-SI" dirty="0" smtClean="0">
                <a:solidFill>
                  <a:srgbClr val="FF0000"/>
                </a:solidFill>
              </a:rPr>
              <a:t>nagradni izlet za učence, ki so bili v celem šolskem letu do 10???? krat brez DN</a:t>
            </a:r>
          </a:p>
          <a:p>
            <a:pPr fontAlgn="base"/>
            <a:r>
              <a:rPr lang="sl-SI" b="1" dirty="0" smtClean="0">
                <a:solidFill>
                  <a:srgbClr val="FF0000"/>
                </a:solidFill>
              </a:rPr>
              <a:t>nagradni izlet</a:t>
            </a:r>
            <a:r>
              <a:rPr lang="sl-SI" dirty="0" smtClean="0">
                <a:solidFill>
                  <a:srgbClr val="FF0000"/>
                </a:solidFill>
              </a:rPr>
              <a:t> za razredno skupnost, če ne prekorači dogovorjenega števila manjkajočih nalog v celotnem šolskem letu </a:t>
            </a:r>
            <a:r>
              <a:rPr lang="sl-SI" b="1" dirty="0" smtClean="0">
                <a:solidFill>
                  <a:srgbClr val="FF0000"/>
                </a:solidFill>
              </a:rPr>
              <a:t>???</a:t>
            </a:r>
            <a:endParaRPr lang="sl-SI" dirty="0" smtClean="0">
              <a:solidFill>
                <a:srgbClr val="FF0000"/>
              </a:solidFill>
            </a:endParaRPr>
          </a:p>
          <a:p>
            <a:pPr fontAlgn="base"/>
            <a:r>
              <a:rPr lang="sl-SI" dirty="0" smtClean="0">
                <a:solidFill>
                  <a:srgbClr val="FF0000"/>
                </a:solidFill>
              </a:rPr>
              <a:t>pohvale učencem, ki redno opravljajo DN (oglasna deska v učilnici, …)</a:t>
            </a:r>
            <a:r>
              <a:rPr lang="sl-SI" b="1" u="sng" dirty="0" smtClean="0">
                <a:solidFill>
                  <a:srgbClr val="FF0000"/>
                </a:solidFill>
              </a:rPr>
              <a:t> ?? -lahko dosežemo nasprotni učinek</a:t>
            </a:r>
            <a:endParaRPr lang="sl-SI" dirty="0" smtClean="0">
              <a:solidFill>
                <a:srgbClr val="FF0000"/>
              </a:solidFill>
            </a:endParaRPr>
          </a:p>
          <a:p>
            <a:pPr fontAlgn="base"/>
            <a:r>
              <a:rPr lang="sl-SI" dirty="0" smtClean="0">
                <a:solidFill>
                  <a:srgbClr val="FF0000"/>
                </a:solidFill>
              </a:rPr>
              <a:t>obvestila staršem (pohvale) za učence, ki redno opravljajo DN  ,</a:t>
            </a:r>
            <a:r>
              <a:rPr lang="sl-SI" b="1" u="sng" dirty="0" smtClean="0">
                <a:solidFill>
                  <a:srgbClr val="FF0000"/>
                </a:solidFill>
              </a:rPr>
              <a:t> se strinjamo</a:t>
            </a:r>
            <a:endParaRPr lang="sl-SI" dirty="0" smtClean="0">
              <a:solidFill>
                <a:srgbClr val="FF0000"/>
              </a:solidFill>
            </a:endParaRPr>
          </a:p>
          <a:p>
            <a:pPr fontAlgn="base"/>
            <a:r>
              <a:rPr lang="sl-SI" dirty="0" smtClean="0">
                <a:solidFill>
                  <a:srgbClr val="FF0000"/>
                </a:solidFill>
              </a:rPr>
              <a:t>možnosti izbire skupine / dejavnosti / sedeža v avtobusu za učence, ki redno opravljajo DN  </a:t>
            </a:r>
            <a:r>
              <a:rPr lang="sl-SI" b="1" u="sng" dirty="0" smtClean="0">
                <a:solidFill>
                  <a:srgbClr val="FF0000"/>
                </a:solidFill>
              </a:rPr>
              <a:t> se strinjamo</a:t>
            </a:r>
            <a:endParaRPr lang="sl-SI" dirty="0" smtClean="0">
              <a:solidFill>
                <a:srgbClr val="FF0000"/>
              </a:solidFill>
            </a:endParaRPr>
          </a:p>
          <a:p>
            <a:pPr fontAlgn="base"/>
            <a:r>
              <a:rPr lang="sl-SI" dirty="0" smtClean="0"/>
              <a:t>učitelj še pred koncem ure da jasna in natančna navodila za DN</a:t>
            </a:r>
          </a:p>
          <a:p>
            <a:pPr fontAlgn="base"/>
            <a:r>
              <a:rPr lang="sl-SI" dirty="0" smtClean="0"/>
              <a:t>redno pregledovanje </a:t>
            </a:r>
          </a:p>
          <a:p>
            <a:pPr fontAlgn="base"/>
            <a:r>
              <a:rPr lang="sl-SI" dirty="0" smtClean="0"/>
              <a:t>daj toliko DN, kar lahko pregledaš (vsak dan vsaj dve nalogi, ali manjša količina naloge pri </a:t>
            </a:r>
            <a:r>
              <a:rPr lang="sl-SI" dirty="0" err="1" smtClean="0"/>
              <a:t>večih</a:t>
            </a:r>
            <a:r>
              <a:rPr lang="sl-SI" dirty="0" smtClean="0"/>
              <a:t> predmetih)</a:t>
            </a:r>
          </a:p>
          <a:p>
            <a:pPr fontAlgn="base"/>
            <a:r>
              <a:rPr lang="sl-SI" dirty="0" smtClean="0"/>
              <a:t>Učenci se v tekom leta večkrat štopajo, koliko časa delajo DN. Pogovor o načinu delanja DN.</a:t>
            </a:r>
          </a:p>
          <a:p>
            <a:pPr fontAlgn="base"/>
            <a:r>
              <a:rPr lang="sl-SI" dirty="0" smtClean="0"/>
              <a:t>predlagam uvedbo </a:t>
            </a:r>
            <a:r>
              <a:rPr lang="sl-SI" dirty="0" err="1" smtClean="0"/>
              <a:t>štempiljke</a:t>
            </a:r>
            <a:r>
              <a:rPr lang="sl-SI" dirty="0" smtClean="0"/>
              <a:t> "brez domače naloge" (za redno obveščanje staršev) - olajšanje zaznamkov za vse</a:t>
            </a:r>
          </a:p>
          <a:p>
            <a:pPr fontAlgn="base"/>
            <a:r>
              <a:rPr lang="sl-SI" dirty="0" smtClean="0"/>
              <a:t>primer bralne hišice/</a:t>
            </a:r>
            <a:r>
              <a:rPr lang="sl-SI" dirty="0" err="1" smtClean="0"/>
              <a:t>miniona</a:t>
            </a:r>
            <a:r>
              <a:rPr lang="sl-SI" dirty="0" smtClean="0"/>
              <a:t> - vsakodnevno branje cel mesec; tedensko spremljanje napredka; na koncu meseca naredimo prikaz celotnega razreda (graf), da tudi sami vidijo in najbolj vestne nagradim (nalepka ...) </a:t>
            </a:r>
          </a:p>
          <a:p>
            <a:pPr fontAlgn="base"/>
            <a:r>
              <a:rPr lang="sl-SI" dirty="0" smtClean="0">
                <a:solidFill>
                  <a:srgbClr val="FF0000"/>
                </a:solidFill>
              </a:rPr>
              <a:t>JUNAK MESECA - v razredu je izpostavljen tisti učenec, ki nikoli v mesecu ne pozabi DN. </a:t>
            </a:r>
          </a:p>
          <a:p>
            <a:pPr fontAlgn="base"/>
            <a:r>
              <a:rPr lang="sl-SI" dirty="0" smtClean="0">
                <a:solidFill>
                  <a:srgbClr val="FF0000"/>
                </a:solidFill>
              </a:rPr>
              <a:t>Učenec, ki vsak dan dela nalogo, je v petek brez DN.  </a:t>
            </a:r>
            <a:r>
              <a:rPr lang="sl-SI" b="1" u="sng" dirty="0" smtClean="0">
                <a:solidFill>
                  <a:srgbClr val="FF0000"/>
                </a:solidFill>
              </a:rPr>
              <a:t> se strinjamo, ostali čez vikend naredijo manjkajoče naloge.</a:t>
            </a:r>
            <a:endParaRPr lang="sl-SI" dirty="0" smtClean="0">
              <a:solidFill>
                <a:srgbClr val="FF0000"/>
              </a:solidFill>
            </a:endParaRPr>
          </a:p>
          <a:p>
            <a:pPr fontAlgn="base"/>
            <a:r>
              <a:rPr lang="sl-SI" dirty="0" smtClean="0">
                <a:solidFill>
                  <a:srgbClr val="FF0000"/>
                </a:solidFill>
              </a:rPr>
              <a:t>"JOCKER", učenec, ki naredi dodatno domačo nalogo, s prisluži </a:t>
            </a:r>
            <a:r>
              <a:rPr lang="sl-SI" dirty="0" err="1" smtClean="0">
                <a:solidFill>
                  <a:srgbClr val="FF0000"/>
                </a:solidFill>
              </a:rPr>
              <a:t>jockerja</a:t>
            </a:r>
            <a:r>
              <a:rPr lang="sl-SI" dirty="0" smtClean="0">
                <a:solidFill>
                  <a:srgbClr val="FF0000"/>
                </a:solidFill>
              </a:rPr>
              <a:t>, ki ga lahko vnovči, kadar pozabi redno DN. </a:t>
            </a:r>
            <a:r>
              <a:rPr lang="sl-SI" b="1" dirty="0" smtClean="0">
                <a:solidFill>
                  <a:srgbClr val="FF0000"/>
                </a:solidFill>
              </a:rPr>
              <a:t>Lahko bi dodatne naloge uporabil kot en del ustne ocene.</a:t>
            </a:r>
            <a:endParaRPr lang="sl-SI" dirty="0" smtClean="0">
              <a:solidFill>
                <a:srgbClr val="FF0000"/>
              </a:solidFill>
            </a:endParaRPr>
          </a:p>
          <a:p>
            <a:pPr fontAlgn="base"/>
            <a:r>
              <a:rPr lang="sl-SI" dirty="0" smtClean="0">
                <a:solidFill>
                  <a:srgbClr val="FF0000"/>
                </a:solidFill>
              </a:rPr>
              <a:t>Za govorni nastop, ali DN, ki zahteva večjo pomoč staršev, damo učencem možnost, da izbirajo datum ocenjevanja (pred ali po počitnicah oz. vikendu). </a:t>
            </a:r>
          </a:p>
          <a:p>
            <a:pPr fontAlgn="base"/>
            <a:r>
              <a:rPr lang="sl-SI" dirty="0" smtClean="0"/>
              <a:t>diferenciacija nalog: po količini, obliki, vrsti nalog,  ne le učenci DSP. </a:t>
            </a:r>
            <a:r>
              <a:rPr lang="sl-SI" b="1" u="sng" dirty="0" smtClean="0"/>
              <a:t>Podpis staršev, če količinsko zmanjšajo nalogo, če česa učenec ni znal, spremenil nalogo.</a:t>
            </a:r>
            <a:endParaRPr lang="sl-SI" dirty="0" smtClean="0"/>
          </a:p>
          <a:p>
            <a:pPr fontAlgn="base"/>
            <a:r>
              <a:rPr lang="sl-SI" dirty="0" smtClean="0"/>
              <a:t>Sicer pa bi morali naloge delati brez posebnega nagrajevanja.</a:t>
            </a:r>
            <a:r>
              <a:rPr lang="sl-SI" b="1" dirty="0" smtClean="0"/>
              <a:t> </a:t>
            </a:r>
            <a:r>
              <a:rPr lang="sl-SI" dirty="0">
                <a:solidFill>
                  <a:srgbClr val="FF0000"/>
                </a:solidFill>
              </a:rPr>
              <a:t>nagrajevanje naj bo enotno za razredno in predmetno stopnjo. </a:t>
            </a:r>
            <a:r>
              <a:rPr lang="sl-SI" b="1" dirty="0" smtClean="0"/>
              <a:t>Nagrada je znanje. Z njo tudi lepše ocene. </a:t>
            </a:r>
            <a:endParaRPr lang="sl-SI" dirty="0" smtClean="0"/>
          </a:p>
          <a:p>
            <a:endParaRPr lang="sl-SI" dirty="0"/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4788024" y="44624"/>
            <a:ext cx="2952328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l-SI" sz="2400" b="1" dirty="0" smtClean="0">
                <a:solidFill>
                  <a:schemeClr val="bg1"/>
                </a:solidFill>
              </a:rPr>
              <a:t>PREDLOGI</a:t>
            </a:r>
            <a:endParaRPr lang="sl-SI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0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771800" y="1556792"/>
            <a:ext cx="56166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sl-SI" sz="3200" b="1" dirty="0" smtClean="0"/>
              <a:t>Nagrajevanje</a:t>
            </a:r>
          </a:p>
          <a:p>
            <a:endParaRPr lang="sl-SI" sz="32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sz="2000" b="1" dirty="0" smtClean="0"/>
              <a:t>Jasna navodila ob pravem času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sz="2000" b="1" dirty="0" smtClean="0"/>
              <a:t>Dana naloga naj bo pregledana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sz="2000" b="1" dirty="0" smtClean="0"/>
              <a:t>Redno obveščanje staršev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sz="2000" b="1" dirty="0" smtClean="0"/>
              <a:t>Pogovori – ozaveščanje učencev o pomenu DN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sz="2000" b="1" dirty="0" smtClean="0"/>
              <a:t>Diferenciacija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sl-SI" sz="2000" b="1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sl-SI" sz="2000" b="1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sz="2000" b="1" dirty="0" smtClean="0"/>
              <a:t>Osmišljena naloga</a:t>
            </a:r>
          </a:p>
          <a:p>
            <a:pPr marL="285750" indent="-285750">
              <a:buFontTx/>
              <a:buChar char="-"/>
            </a:pPr>
            <a:endParaRPr lang="sl-SI" dirty="0" smtClean="0"/>
          </a:p>
          <a:p>
            <a:pPr marL="285750" indent="-285750">
              <a:buFontTx/>
              <a:buChar char="-"/>
            </a:pP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03" y="476672"/>
            <a:ext cx="1944216" cy="194421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0112" y="4509120"/>
            <a:ext cx="1589758" cy="158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2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908720"/>
            <a:ext cx="7380312" cy="553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0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130912" y="3573016"/>
            <a:ext cx="7024744" cy="889168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Cilj</a:t>
            </a:r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l-SI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Oblikovanje  enotnih strategij po celi vertikali</a:t>
            </a:r>
            <a:br>
              <a:rPr lang="sl-SI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sl-SI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Naslov 3"/>
          <p:cNvSpPr txBox="1">
            <a:spLocks/>
          </p:cNvSpPr>
          <p:nvPr/>
        </p:nvSpPr>
        <p:spPr>
          <a:xfrm>
            <a:off x="1115616" y="1340768"/>
            <a:ext cx="7024744" cy="12335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b="1" dirty="0" smtClean="0"/>
              <a:t>Izhodišče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2700" dirty="0" smtClean="0"/>
              <a:t>Pomen domačih nalog (DN)</a:t>
            </a:r>
          </a:p>
          <a:p>
            <a:r>
              <a:rPr lang="sl-SI" sz="2700" dirty="0" smtClean="0"/>
              <a:t>Pomanjkljiva motivacija za delanje  DN</a:t>
            </a:r>
          </a:p>
          <a:p>
            <a:r>
              <a:rPr lang="sl-SI" sz="2700" dirty="0" smtClean="0"/>
              <a:t>Izboljšati delovne navade, izboljšati učenčev uspeh</a:t>
            </a:r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1266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863398" y="620688"/>
            <a:ext cx="792088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dirty="0">
                <a:solidFill>
                  <a:schemeClr val="accent1"/>
                </a:solidFill>
              </a:rPr>
              <a:t>v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šolskem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letu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</a:rPr>
              <a:t>2016/2017:</a:t>
            </a:r>
            <a:endParaRPr lang="sl-SI" sz="2000" b="1" dirty="0">
              <a:solidFill>
                <a:schemeClr val="accent1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sl-SI" dirty="0" smtClean="0"/>
              <a:t>strokovne </a:t>
            </a:r>
            <a:r>
              <a:rPr lang="sl-SI" dirty="0"/>
              <a:t>razprave po posameznih strokovnih aktivih</a:t>
            </a:r>
            <a:r>
              <a:rPr lang="sl-SI" dirty="0" smtClean="0"/>
              <a:t>,</a:t>
            </a:r>
          </a:p>
          <a:p>
            <a:pPr marL="285750" lvl="0" indent="-285750">
              <a:buFontTx/>
              <a:buChar char="-"/>
            </a:pPr>
            <a:endParaRPr lang="sl-SI" dirty="0"/>
          </a:p>
          <a:p>
            <a:pPr marL="285750" lvl="0" indent="-285750">
              <a:buFontTx/>
              <a:buChar char="-"/>
            </a:pPr>
            <a:r>
              <a:rPr lang="en-US" dirty="0" err="1" smtClean="0"/>
              <a:t>akcijski</a:t>
            </a:r>
            <a:r>
              <a:rPr lang="en-US" dirty="0" smtClean="0"/>
              <a:t> </a:t>
            </a:r>
            <a:r>
              <a:rPr lang="en-US" dirty="0" err="1"/>
              <a:t>načrt</a:t>
            </a:r>
            <a:r>
              <a:rPr lang="en-US" dirty="0"/>
              <a:t> za </a:t>
            </a:r>
            <a:r>
              <a:rPr lang="en-US" dirty="0" err="1"/>
              <a:t>oblikovanje</a:t>
            </a:r>
            <a:r>
              <a:rPr lang="en-US" dirty="0"/>
              <a:t> </a:t>
            </a:r>
            <a:r>
              <a:rPr lang="en-US" dirty="0" err="1"/>
              <a:t>strategij</a:t>
            </a:r>
            <a:r>
              <a:rPr lang="en-US" dirty="0"/>
              <a:t> za </a:t>
            </a:r>
            <a:r>
              <a:rPr lang="en-US" dirty="0" err="1"/>
              <a:t>delanje</a:t>
            </a:r>
            <a:r>
              <a:rPr lang="en-US" dirty="0"/>
              <a:t> </a:t>
            </a:r>
            <a:r>
              <a:rPr lang="en-US" dirty="0" err="1"/>
              <a:t>domačih</a:t>
            </a:r>
            <a:r>
              <a:rPr lang="en-US" dirty="0"/>
              <a:t> </a:t>
            </a:r>
            <a:r>
              <a:rPr lang="en-US" dirty="0" err="1"/>
              <a:t>nalog</a:t>
            </a:r>
            <a:r>
              <a:rPr lang="en-US" dirty="0" smtClean="0"/>
              <a:t>,</a:t>
            </a:r>
            <a:endParaRPr lang="sl-SI" dirty="0" smtClean="0"/>
          </a:p>
          <a:p>
            <a:pPr marL="285750" lvl="0" indent="-285750">
              <a:buFontTx/>
              <a:buChar char="-"/>
            </a:pPr>
            <a:endParaRPr lang="sl-SI" dirty="0"/>
          </a:p>
          <a:p>
            <a:pPr marL="285750" lvl="0" indent="-285750">
              <a:buFontTx/>
              <a:buChar char="-"/>
            </a:pPr>
            <a:r>
              <a:rPr lang="sl-SI" dirty="0" smtClean="0"/>
              <a:t>anketo </a:t>
            </a:r>
            <a:r>
              <a:rPr lang="sl-SI" dirty="0"/>
              <a:t>med strokovnimi delavci</a:t>
            </a:r>
            <a:r>
              <a:rPr lang="sl-SI" dirty="0" smtClean="0"/>
              <a:t>,</a:t>
            </a:r>
          </a:p>
          <a:p>
            <a:pPr marL="285750" lvl="0" indent="-285750">
              <a:buFontTx/>
              <a:buChar char="-"/>
            </a:pPr>
            <a:endParaRPr lang="sl-SI" dirty="0"/>
          </a:p>
          <a:p>
            <a:pPr marL="285750" lvl="0" indent="-285750">
              <a:buFontTx/>
              <a:buChar char="-"/>
            </a:pPr>
            <a:r>
              <a:rPr lang="sl-SI" dirty="0" smtClean="0"/>
              <a:t>merjenje pogostnosti </a:t>
            </a:r>
            <a:r>
              <a:rPr lang="sl-SI" dirty="0"/>
              <a:t>delanja </a:t>
            </a:r>
            <a:r>
              <a:rPr lang="sl-SI" dirty="0" smtClean="0"/>
              <a:t>DN pri </a:t>
            </a:r>
            <a:r>
              <a:rPr lang="sl-SI" dirty="0"/>
              <a:t>učencih od 1. – 9. razreda</a:t>
            </a:r>
            <a:r>
              <a:rPr lang="sl-SI" dirty="0" smtClean="0"/>
              <a:t>.</a:t>
            </a:r>
          </a:p>
          <a:p>
            <a:pPr lvl="0"/>
            <a:endParaRPr lang="sl-SI" dirty="0"/>
          </a:p>
          <a:p>
            <a:r>
              <a:rPr lang="sl-SI" sz="2000" b="1" dirty="0" smtClean="0">
                <a:solidFill>
                  <a:schemeClr val="accent1"/>
                </a:solidFill>
              </a:rPr>
              <a:t>v </a:t>
            </a:r>
            <a:r>
              <a:rPr lang="sl-SI" sz="2000" b="1" dirty="0">
                <a:solidFill>
                  <a:schemeClr val="accent1"/>
                </a:solidFill>
              </a:rPr>
              <a:t>šol. letu 2017/2018</a:t>
            </a:r>
            <a:r>
              <a:rPr lang="sl-SI" sz="2000" dirty="0">
                <a:solidFill>
                  <a:schemeClr val="accent1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izvedba </a:t>
            </a:r>
            <a:r>
              <a:rPr lang="sl-SI" dirty="0"/>
              <a:t>ankete med učenci in starši</a:t>
            </a:r>
            <a:r>
              <a:rPr lang="sl-SI" dirty="0" smtClean="0"/>
              <a:t>,</a:t>
            </a:r>
          </a:p>
          <a:p>
            <a:pPr marL="285750" indent="-285750">
              <a:buFontTx/>
              <a:buChar char="-"/>
            </a:pPr>
            <a:endParaRPr lang="sl-SI" dirty="0"/>
          </a:p>
          <a:p>
            <a:pPr marL="285750" indent="-285750">
              <a:buFontTx/>
              <a:buChar char="-"/>
            </a:pPr>
            <a:r>
              <a:rPr lang="sl-SI" dirty="0" smtClean="0"/>
              <a:t>merjenje </a:t>
            </a:r>
            <a:r>
              <a:rPr lang="sl-SI" dirty="0"/>
              <a:t>pogostnosti delanja </a:t>
            </a:r>
            <a:r>
              <a:rPr lang="sl-SI" dirty="0" smtClean="0"/>
              <a:t>DN pri </a:t>
            </a:r>
            <a:r>
              <a:rPr lang="sl-SI" dirty="0"/>
              <a:t>učencih od 1. – 9. </a:t>
            </a:r>
            <a:r>
              <a:rPr lang="sl-SI" dirty="0" smtClean="0"/>
              <a:t>razreda,</a:t>
            </a:r>
          </a:p>
          <a:p>
            <a:pPr marL="285750" indent="-285750">
              <a:buFontTx/>
              <a:buChar char="-"/>
            </a:pPr>
            <a:endParaRPr lang="sl-SI" dirty="0"/>
          </a:p>
          <a:p>
            <a:pPr marL="285750" indent="-285750">
              <a:buFontTx/>
              <a:buChar char="-"/>
            </a:pPr>
            <a:r>
              <a:rPr lang="sl-SI" dirty="0" smtClean="0"/>
              <a:t>oblikovanje </a:t>
            </a:r>
            <a:r>
              <a:rPr lang="sl-SI" dirty="0"/>
              <a:t>enotnih strategij</a:t>
            </a:r>
            <a:r>
              <a:rPr lang="sl-SI" dirty="0" smtClean="0"/>
              <a:t>,</a:t>
            </a:r>
          </a:p>
          <a:p>
            <a:pPr marL="285750" indent="-285750">
              <a:buFontTx/>
              <a:buChar char="-"/>
            </a:pPr>
            <a:endParaRPr lang="sl-SI" dirty="0"/>
          </a:p>
          <a:p>
            <a:pPr marL="285750" indent="-285750">
              <a:buFontTx/>
              <a:buChar char="-"/>
            </a:pPr>
            <a:r>
              <a:rPr lang="sl-SI" dirty="0" smtClean="0"/>
              <a:t>predstavitev strategij</a:t>
            </a:r>
          </a:p>
          <a:p>
            <a:pPr marL="285750" indent="-285750">
              <a:buFontTx/>
              <a:buChar char="-"/>
            </a:pPr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4636871" y="188640"/>
            <a:ext cx="4181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solidFill>
                  <a:schemeClr val="bg1"/>
                </a:solidFill>
              </a:rPr>
              <a:t>Dejavnosti za doseganje cilja </a:t>
            </a:r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08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750888" y="676960"/>
            <a:ext cx="6053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dirty="0" smtClean="0">
                <a:solidFill>
                  <a:schemeClr val="accent2">
                    <a:lumMod val="75000"/>
                  </a:schemeClr>
                </a:solidFill>
              </a:rPr>
              <a:t>november 2017 </a:t>
            </a:r>
            <a:endParaRPr lang="sl-SI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Grafikon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381240"/>
              </p:ext>
            </p:extLst>
          </p:nvPr>
        </p:nvGraphicFramePr>
        <p:xfrm>
          <a:off x="2483768" y="1261735"/>
          <a:ext cx="3960440" cy="2076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kon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2228868"/>
              </p:ext>
            </p:extLst>
          </p:nvPr>
        </p:nvGraphicFramePr>
        <p:xfrm>
          <a:off x="2446541" y="3645024"/>
          <a:ext cx="3999905" cy="2027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ravokotnik 5"/>
          <p:cNvSpPr/>
          <p:nvPr/>
        </p:nvSpPr>
        <p:spPr>
          <a:xfrm>
            <a:off x="5633729" y="97880"/>
            <a:ext cx="1620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>
                <a:solidFill>
                  <a:schemeClr val="bg1"/>
                </a:solidFill>
              </a:rPr>
              <a:t>Štetje DN </a:t>
            </a:r>
            <a:endParaRPr lang="sl-SI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80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644008" y="692696"/>
            <a:ext cx="3304572" cy="1463153"/>
          </a:xfrm>
        </p:spPr>
        <p:txBody>
          <a:bodyPr>
            <a:normAutofit/>
          </a:bodyPr>
          <a:lstStyle/>
          <a:p>
            <a:r>
              <a:rPr lang="sl-SI" dirty="0" smtClean="0"/>
              <a:t>ZA </a:t>
            </a:r>
            <a:r>
              <a:rPr lang="sl-SI" b="1" dirty="0" smtClean="0"/>
              <a:t>UČITELJE</a:t>
            </a:r>
            <a:br>
              <a:rPr lang="sl-SI" b="1" dirty="0" smtClean="0"/>
            </a:br>
            <a:r>
              <a:rPr lang="sl-SI" sz="2200" b="1" dirty="0" smtClean="0">
                <a:solidFill>
                  <a:schemeClr val="accent2"/>
                </a:solidFill>
              </a:rPr>
              <a:t>36</a:t>
            </a:r>
            <a:r>
              <a:rPr lang="sl-SI" sz="1800" dirty="0" smtClean="0">
                <a:solidFill>
                  <a:schemeClr val="accent2"/>
                </a:solidFill>
              </a:rPr>
              <a:t> strokovnih delavcev </a:t>
            </a:r>
            <a:endParaRPr lang="sl-SI" sz="1800" dirty="0">
              <a:solidFill>
                <a:schemeClr val="accent2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2406950"/>
            <a:ext cx="3090863" cy="205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slov 2"/>
          <p:cNvSpPr txBox="1">
            <a:spLocks/>
          </p:cNvSpPr>
          <p:nvPr/>
        </p:nvSpPr>
        <p:spPr>
          <a:xfrm>
            <a:off x="4644008" y="2492896"/>
            <a:ext cx="3304572" cy="14631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dirty="0" smtClean="0"/>
              <a:t>ZA </a:t>
            </a:r>
            <a:r>
              <a:rPr lang="sl-SI" b="1" dirty="0" smtClean="0"/>
              <a:t>UČENCE</a:t>
            </a:r>
          </a:p>
          <a:p>
            <a:r>
              <a:rPr lang="sl-SI" sz="2000" b="1" dirty="0" smtClean="0">
                <a:solidFill>
                  <a:schemeClr val="accent2"/>
                </a:solidFill>
              </a:rPr>
              <a:t>407</a:t>
            </a:r>
            <a:r>
              <a:rPr lang="sl-SI" sz="2000" dirty="0" smtClean="0">
                <a:solidFill>
                  <a:schemeClr val="accent2"/>
                </a:solidFill>
              </a:rPr>
              <a:t> </a:t>
            </a:r>
            <a:r>
              <a:rPr lang="sl-SI" sz="1800" dirty="0" smtClean="0">
                <a:solidFill>
                  <a:schemeClr val="accent2"/>
                </a:solidFill>
              </a:rPr>
              <a:t>učencev</a:t>
            </a:r>
            <a:endParaRPr lang="sl-SI" sz="1800" dirty="0">
              <a:solidFill>
                <a:schemeClr val="accent2"/>
              </a:solidFill>
            </a:endParaRPr>
          </a:p>
        </p:txBody>
      </p:sp>
      <p:sp>
        <p:nvSpPr>
          <p:cNvPr id="8" name="Naslov 2"/>
          <p:cNvSpPr txBox="1">
            <a:spLocks/>
          </p:cNvSpPr>
          <p:nvPr/>
        </p:nvSpPr>
        <p:spPr>
          <a:xfrm>
            <a:off x="4675374" y="4365104"/>
            <a:ext cx="3304572" cy="14631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dirty="0" smtClean="0"/>
              <a:t>ZA </a:t>
            </a:r>
            <a:r>
              <a:rPr lang="sl-SI" b="1" dirty="0" smtClean="0"/>
              <a:t>STARŠE</a:t>
            </a:r>
          </a:p>
          <a:p>
            <a:r>
              <a:rPr lang="sl-SI" sz="2000" b="1" dirty="0" smtClean="0">
                <a:solidFill>
                  <a:schemeClr val="accent2"/>
                </a:solidFill>
              </a:rPr>
              <a:t>369</a:t>
            </a:r>
            <a:r>
              <a:rPr lang="sl-SI" b="1" dirty="0" smtClean="0">
                <a:solidFill>
                  <a:schemeClr val="accent2"/>
                </a:solidFill>
              </a:rPr>
              <a:t> </a:t>
            </a:r>
            <a:r>
              <a:rPr lang="sl-SI" sz="1800" dirty="0" smtClean="0">
                <a:solidFill>
                  <a:schemeClr val="accent2"/>
                </a:solidFill>
              </a:rPr>
              <a:t>staršev</a:t>
            </a:r>
            <a:endParaRPr lang="sl-SI" sz="1800" dirty="0">
              <a:solidFill>
                <a:schemeClr val="accent2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4675374" y="29313"/>
            <a:ext cx="1542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b="1" dirty="0">
                <a:solidFill>
                  <a:schemeClr val="bg1"/>
                </a:solidFill>
              </a:rPr>
              <a:t>ANKETA</a:t>
            </a:r>
          </a:p>
        </p:txBody>
      </p:sp>
    </p:spTree>
    <p:extLst>
      <p:ext uri="{BB962C8B-B14F-4D97-AF65-F5344CB8AC3E}">
        <p14:creationId xmlns:p14="http://schemas.microsoft.com/office/powerpoint/2010/main" val="79963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605685"/>
            <a:ext cx="3888432" cy="2622294"/>
          </a:xfrm>
          <a:prstGeom prst="rect">
            <a:avLst/>
          </a:prstGeom>
          <a:noFill/>
        </p:spPr>
      </p:pic>
      <p:pic>
        <p:nvPicPr>
          <p:cNvPr id="3" name="Slika 2" descr="https://www.1ka.si/admin/survey/pChart/Cache/0e66fd230175114f6aae0ca211e00994?151575658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5"/>
          <a:stretch/>
        </p:blipFill>
        <p:spPr bwMode="auto">
          <a:xfrm>
            <a:off x="4644008" y="1268759"/>
            <a:ext cx="3888432" cy="173787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</p:pic>
      <p:sp>
        <p:nvSpPr>
          <p:cNvPr id="5" name="PoljeZBesedilom 4"/>
          <p:cNvSpPr txBox="1"/>
          <p:nvPr/>
        </p:nvSpPr>
        <p:spPr>
          <a:xfrm>
            <a:off x="4572000" y="949564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>
                <a:solidFill>
                  <a:schemeClr val="accent2">
                    <a:lumMod val="75000"/>
                  </a:schemeClr>
                </a:solidFill>
              </a:rPr>
              <a:t>Z domačimi nalogami </a:t>
            </a:r>
            <a:r>
              <a:rPr lang="sl-SI" sz="1200" b="1" dirty="0" smtClean="0">
                <a:solidFill>
                  <a:schemeClr val="accent2">
                    <a:lumMod val="75000"/>
                  </a:schemeClr>
                </a:solidFill>
              </a:rPr>
              <a:t>najpogosteje:</a:t>
            </a:r>
            <a:endParaRPr lang="sl-SI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Diagram poteka: povezovalnik 5"/>
          <p:cNvSpPr/>
          <p:nvPr/>
        </p:nvSpPr>
        <p:spPr>
          <a:xfrm>
            <a:off x="3957464" y="1088063"/>
            <a:ext cx="72008" cy="81689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0070C0"/>
              </a:solidFill>
            </a:endParaRPr>
          </a:p>
        </p:txBody>
      </p:sp>
      <p:sp>
        <p:nvSpPr>
          <p:cNvPr id="7" name="Diagram poteka: povezovalnik 6"/>
          <p:cNvSpPr/>
          <p:nvPr/>
        </p:nvSpPr>
        <p:spPr>
          <a:xfrm>
            <a:off x="3959932" y="2096418"/>
            <a:ext cx="72008" cy="81689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033614"/>
              </p:ext>
            </p:extLst>
          </p:nvPr>
        </p:nvGraphicFramePr>
        <p:xfrm>
          <a:off x="1111474" y="3531014"/>
          <a:ext cx="6777036" cy="2276429"/>
        </p:xfrm>
        <a:graphic>
          <a:graphicData uri="http://schemas.openxmlformats.org/drawingml/2006/table">
            <a:tbl>
              <a:tblPr firstRow="1" firstCol="1" bandRow="1"/>
              <a:tblGrid>
                <a:gridCol w="2367839">
                  <a:extLst>
                    <a:ext uri="{9D8B030D-6E8A-4147-A177-3AD203B41FA5}">
                      <a16:colId xmlns="" xmlns:a16="http://schemas.microsoft.com/office/drawing/2014/main" val="1708588246"/>
                    </a:ext>
                  </a:extLst>
                </a:gridCol>
                <a:gridCol w="2367839">
                  <a:extLst>
                    <a:ext uri="{9D8B030D-6E8A-4147-A177-3AD203B41FA5}">
                      <a16:colId xmlns="" xmlns:a16="http://schemas.microsoft.com/office/drawing/2014/main" val="537003420"/>
                    </a:ext>
                  </a:extLst>
                </a:gridCol>
                <a:gridCol w="1020679">
                  <a:extLst>
                    <a:ext uri="{9D8B030D-6E8A-4147-A177-3AD203B41FA5}">
                      <a16:colId xmlns="" xmlns:a16="http://schemas.microsoft.com/office/drawing/2014/main" val="1405742671"/>
                    </a:ext>
                  </a:extLst>
                </a:gridCol>
                <a:gridCol w="1020679">
                  <a:extLst>
                    <a:ext uri="{9D8B030D-6E8A-4147-A177-3AD203B41FA5}">
                      <a16:colId xmlns="" xmlns:a16="http://schemas.microsoft.com/office/drawing/2014/main" val="264194106"/>
                    </a:ext>
                  </a:extLst>
                </a:gridCol>
              </a:tblGrid>
              <a:tr h="142277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Napišite tri pomanjkljivosti delanja DN: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22977120"/>
                  </a:ext>
                </a:extLst>
              </a:tr>
              <a:tr h="14227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Frekvenca</a:t>
                      </a:r>
                      <a:endParaRPr lang="sl-SI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Odstotek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75297815"/>
                  </a:ext>
                </a:extLst>
              </a:tr>
              <a:tr h="142277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RP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poraba časa (za pisanje in predvsem pregled)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32 %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9682803"/>
                  </a:ext>
                </a:extLst>
              </a:tr>
              <a:tr h="142277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nemotiviranost 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6 %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9312411"/>
                  </a:ext>
                </a:extLst>
              </a:tr>
              <a:tr h="142277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popoldanske dejavnosti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17,5 %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91737661"/>
                  </a:ext>
                </a:extLst>
              </a:tr>
              <a:tr h="284553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pomanjkanje podpore doma (pomoč staršev) oz. preobremenjenost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20,5 %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7862966"/>
                  </a:ext>
                </a:extLst>
              </a:tr>
              <a:tr h="142277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preveč naloge, prezahtevne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9 %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08804583"/>
                  </a:ext>
                </a:extLst>
              </a:tr>
              <a:tr h="142277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drugo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15 %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31433018"/>
                  </a:ext>
                </a:extLst>
              </a:tr>
              <a:tr h="142277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poraba časa (za pisanje in pregled)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23,5 %</a:t>
                      </a:r>
                      <a:endParaRPr lang="sl-SI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79367999"/>
                  </a:ext>
                </a:extLst>
              </a:tr>
              <a:tr h="142277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preveč ali premalo naloge (diferenciacija)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21 %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5605549"/>
                  </a:ext>
                </a:extLst>
              </a:tr>
              <a:tr h="284553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pomanjkanje podpore doma (pomoč staršev) oz. preobremenjenost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8 %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3890840"/>
                  </a:ext>
                </a:extLst>
              </a:tr>
              <a:tr h="284553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smiselnost DN, če je narejena površno, prepisana ali če DN ni pregledana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37 %</a:t>
                      </a:r>
                      <a:endParaRPr lang="sl-SI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7906996"/>
                  </a:ext>
                </a:extLst>
              </a:tr>
              <a:tr h="142277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drugo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10,5 %</a:t>
                      </a:r>
                      <a:endParaRPr lang="sl-SI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363384"/>
                  </a:ext>
                </a:extLst>
              </a:tr>
            </a:tbl>
          </a:graphicData>
        </a:graphic>
      </p:graphicFrame>
      <p:sp>
        <p:nvSpPr>
          <p:cNvPr id="11" name="Pravokotnik 10"/>
          <p:cNvSpPr/>
          <p:nvPr/>
        </p:nvSpPr>
        <p:spPr>
          <a:xfrm>
            <a:off x="5364088" y="44624"/>
            <a:ext cx="1804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 smtClean="0">
                <a:solidFill>
                  <a:schemeClr val="bg1"/>
                </a:solidFill>
              </a:rPr>
              <a:t>Učitelji</a:t>
            </a:r>
            <a:endParaRPr lang="sl-SI" sz="2400" dirty="0">
              <a:solidFill>
                <a:schemeClr val="bg1"/>
              </a:solidFill>
            </a:endParaRPr>
          </a:p>
        </p:txBody>
      </p:sp>
      <p:sp>
        <p:nvSpPr>
          <p:cNvPr id="4" name="Elipsa 3"/>
          <p:cNvSpPr/>
          <p:nvPr/>
        </p:nvSpPr>
        <p:spPr>
          <a:xfrm>
            <a:off x="7343367" y="381674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120" y="5445224"/>
            <a:ext cx="158510" cy="1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7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5364088" y="44624"/>
            <a:ext cx="1804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 smtClean="0">
                <a:solidFill>
                  <a:schemeClr val="bg1"/>
                </a:solidFill>
              </a:rPr>
              <a:t>Učitelji</a:t>
            </a:r>
            <a:endParaRPr lang="sl-SI" sz="2400" dirty="0">
              <a:solidFill>
                <a:schemeClr val="bg1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692696"/>
            <a:ext cx="5832648" cy="331519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b="9435"/>
          <a:stretch/>
        </p:blipFill>
        <p:spPr>
          <a:xfrm>
            <a:off x="1115616" y="4221088"/>
            <a:ext cx="6572323" cy="2160240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6660232" y="217881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6660232" y="263691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6660232" y="350100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1687" y="5002881"/>
            <a:ext cx="158510" cy="164606"/>
          </a:xfrm>
          <a:prstGeom prst="rect">
            <a:avLst/>
          </a:prstGeom>
        </p:spPr>
      </p:pic>
      <p:sp>
        <p:nvSpPr>
          <p:cNvPr id="9" name="Elipsa 8"/>
          <p:cNvSpPr/>
          <p:nvPr/>
        </p:nvSpPr>
        <p:spPr>
          <a:xfrm>
            <a:off x="7016181" y="566124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288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908720"/>
            <a:ext cx="6572323" cy="5517469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5364088" y="44624"/>
            <a:ext cx="1804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 smtClean="0">
                <a:solidFill>
                  <a:schemeClr val="bg1"/>
                </a:solidFill>
              </a:rPr>
              <a:t>Učitelji</a:t>
            </a:r>
            <a:endParaRPr lang="sl-SI" sz="2400" dirty="0">
              <a:solidFill>
                <a:schemeClr val="bg1"/>
              </a:solidFill>
            </a:endParaRPr>
          </a:p>
        </p:txBody>
      </p:sp>
      <p:sp>
        <p:nvSpPr>
          <p:cNvPr id="4" name="Elipsa 3"/>
          <p:cNvSpPr/>
          <p:nvPr/>
        </p:nvSpPr>
        <p:spPr>
          <a:xfrm>
            <a:off x="6948264" y="292494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Elipsa 4"/>
          <p:cNvSpPr/>
          <p:nvPr/>
        </p:nvSpPr>
        <p:spPr>
          <a:xfrm>
            <a:off x="6948264" y="393305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6948264" y="170080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100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Kompozitn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Umetnišk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3454</TotalTime>
  <Words>587</Words>
  <Application>Microsoft Office PowerPoint</Application>
  <PresentationFormat>Diaprojekcija na zaslonu (4:3)</PresentationFormat>
  <Paragraphs>165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25</vt:i4>
      </vt:variant>
    </vt:vector>
  </HeadingPairs>
  <TitlesOfParts>
    <vt:vector size="26" baseType="lpstr">
      <vt:lpstr>Austin</vt:lpstr>
      <vt:lpstr>PowerPointova predstavitev</vt:lpstr>
      <vt:lpstr>PowerPointova predstavitev</vt:lpstr>
      <vt:lpstr> Cilj Oblikovanje  enotnih strategij po celi vertikali </vt:lpstr>
      <vt:lpstr>PowerPointova predstavitev</vt:lpstr>
      <vt:lpstr>PowerPointova predstavitev</vt:lpstr>
      <vt:lpstr>ZA UČITELJE 36 strokovnih delavcev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STRATEGIJE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Uporabnik</cp:lastModifiedBy>
  <cp:revision>41</cp:revision>
  <dcterms:created xsi:type="dcterms:W3CDTF">2018-02-05T14:40:09Z</dcterms:created>
  <dcterms:modified xsi:type="dcterms:W3CDTF">2018-02-14T12:02:46Z</dcterms:modified>
</cp:coreProperties>
</file>